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308" r:id="rId3"/>
    <p:sldId id="333" r:id="rId4"/>
    <p:sldId id="295" r:id="rId5"/>
    <p:sldId id="354" r:id="rId6"/>
    <p:sldId id="353" r:id="rId7"/>
    <p:sldId id="310" r:id="rId8"/>
    <p:sldId id="302" r:id="rId9"/>
    <p:sldId id="357" r:id="rId10"/>
    <p:sldId id="356" r:id="rId11"/>
    <p:sldId id="284" r:id="rId12"/>
    <p:sldId id="328" r:id="rId13"/>
    <p:sldId id="297" r:id="rId14"/>
    <p:sldId id="306" r:id="rId15"/>
    <p:sldId id="355" r:id="rId16"/>
    <p:sldId id="352" r:id="rId17"/>
    <p:sldId id="307" r:id="rId18"/>
  </p:sldIdLst>
  <p:sldSz cx="12192000" cy="6858000"/>
  <p:notesSz cx="6858000" cy="9144000"/>
  <p:embeddedFontLst>
    <p:embeddedFont>
      <p:font typeface="Agency FB" panose="020B0503020202020204" pitchFamily="34" charset="0"/>
      <p:regular r:id="rId20"/>
      <p:bold r:id="rId21"/>
    </p:embeddedFont>
    <p:embeddedFont>
      <p:font typeface="Mistral" panose="03090702030407020403" pitchFamily="66" charset="0"/>
      <p:regular r:id="rId22"/>
    </p:embeddedFont>
    <p:embeddedFont>
      <p:font typeface="Quattrocento Sans" panose="020B0502050000020003" pitchFamily="34" charset="0"/>
      <p:regular r:id="rId23"/>
      <p:bold r:id="rId24"/>
      <p:italic r:id="rId25"/>
      <p:boldItalic r:id="rId26"/>
    </p:embeddedFont>
    <p:embeddedFont>
      <p:font typeface="Segoe UI" panose="020B0502040204020203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42" roundtripDataSignature="AMtx7miORMKKj+1WEFaltVqy/gPLZhBm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FFFFFF"/>
    <a:srgbClr val="E2F0D9"/>
    <a:srgbClr val="D6E3CD"/>
    <a:srgbClr val="D7E4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52" autoAdjust="0"/>
    <p:restoredTop sz="90171" autoAdjust="0"/>
  </p:normalViewPr>
  <p:slideViewPr>
    <p:cSldViewPr snapToGrid="0">
      <p:cViewPr varScale="1">
        <p:scale>
          <a:sx n="60" d="100"/>
          <a:sy n="60" d="100"/>
        </p:scale>
        <p:origin x="720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171-B941-8A7D-DD7626562913}"/>
              </c:ext>
            </c:extLst>
          </c:dPt>
          <c:dPt>
            <c:idx val="1"/>
            <c:bubble3D val="0"/>
            <c:spPr>
              <a:solidFill>
                <a:schemeClr val="accent6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171-B941-8A7D-DD7626562913}"/>
              </c:ext>
            </c:extLst>
          </c:dPt>
          <c:dLbls>
            <c:dLbl>
              <c:idx val="0"/>
              <c:layout>
                <c:manualLayout>
                  <c:x val="-0.2180869165746592"/>
                  <c:y val="-0.1018346389917462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171-B941-8A7D-DD762656291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MX" sz="2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Hoja1!$A$2:$A$3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Hoja1!$B$2:$B$3</c:f>
              <c:numCache>
                <c:formatCode>0%</c:formatCode>
                <c:ptCount val="2"/>
                <c:pt idx="0">
                  <c:v>0.8</c:v>
                </c:pt>
                <c:pt idx="1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171-B941-8A7D-DD76265629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s-MX"/>
      </a:pPr>
      <a:endParaRPr lang="es-MX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s-MX" sz="2000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+mn-ea"/>
                <a:cs typeface="+mn-cs"/>
              </a:defRPr>
            </a:pPr>
            <a:r>
              <a:rPr lang="es-MX" sz="200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Cost</a:t>
            </a:r>
            <a:r>
              <a:rPr lang="es-MX" sz="2000" baseline="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o de equipos en el mercado (</a:t>
            </a:r>
            <a:r>
              <a:rPr lang="es-MX" sz="2000" baseline="0" noProof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Mdp</a:t>
            </a:r>
            <a:r>
              <a:rPr lang="es-MX" sz="2000" baseline="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)</a:t>
            </a:r>
            <a:endParaRPr lang="es-MX" sz="2000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MX" sz="2000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 w="28575">
              <a:solidFill>
                <a:schemeClr val="accen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 w="28575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012-490D-A627-B2E92B711454}"/>
              </c:ext>
            </c:extLst>
          </c:dPt>
          <c:dPt>
            <c:idx val="3"/>
            <c:invertIfNegative val="0"/>
            <c:bubble3D val="0"/>
            <c:spPr>
              <a:solidFill>
                <a:srgbClr val="00B050"/>
              </a:solidFill>
              <a:ln w="28575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012-490D-A627-B2E92B711454}"/>
              </c:ext>
            </c:extLst>
          </c:dPt>
          <c:cat>
            <c:strRef>
              <c:f>Hoja1!$A$2:$A$5</c:f>
              <c:strCache>
                <c:ptCount val="4"/>
                <c:pt idx="0">
                  <c:v>Empresas competidoras</c:v>
                </c:pt>
                <c:pt idx="1">
                  <c:v>Vendedores ambulanes</c:v>
                </c:pt>
                <c:pt idx="2">
                  <c:v>DTA maX</c:v>
                </c:pt>
                <c:pt idx="3">
                  <c:v>DTA eco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125</c:v>
                </c:pt>
                <c:pt idx="1">
                  <c:v>40</c:v>
                </c:pt>
                <c:pt idx="2">
                  <c:v>40</c:v>
                </c:pt>
                <c:pt idx="3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012-490D-A627-B2E92B7114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2"/>
        <c:overlap val="-99"/>
        <c:axId val="2085616064"/>
        <c:axId val="863983360"/>
      </c:barChart>
      <c:catAx>
        <c:axId val="2085616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MX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pPr>
            <a:endParaRPr lang="es-MX"/>
          </a:p>
        </c:txPr>
        <c:crossAx val="863983360"/>
        <c:crosses val="autoZero"/>
        <c:auto val="1"/>
        <c:lblAlgn val="ctr"/>
        <c:lblOffset val="100"/>
        <c:noMultiLvlLbl val="0"/>
      </c:catAx>
      <c:valAx>
        <c:axId val="863983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MX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pPr>
            <a:endParaRPr lang="es-MX"/>
          </a:p>
        </c:txPr>
        <c:crossAx val="2085616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s-MX"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8D65B1-07F2-4245-AFE0-F9BBA7927C09}" type="doc">
      <dgm:prSet loTypeId="urn:microsoft.com/office/officeart/2005/8/layout/cycle1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MX"/>
        </a:p>
      </dgm:t>
    </dgm:pt>
    <dgm:pt modelId="{BCCF1D47-EE84-4DA6-9AEB-67AFD6A1ADF5}">
      <dgm:prSet phldrT="[Texto]" custT="1"/>
      <dgm:spPr/>
      <dgm:t>
        <a:bodyPr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 err="1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Incremento</a:t>
          </a:r>
          <a:r>
            <a:rPr lang="en-US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 en la </a:t>
          </a:r>
          <a:r>
            <a:rPr lang="en-US" sz="2100" kern="1200" noProof="0" dirty="0" err="1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demanda</a:t>
          </a:r>
          <a:r>
            <a:rPr lang="en-US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 de </a:t>
          </a:r>
          <a:r>
            <a:rPr lang="en-US" sz="2100" kern="1200" noProof="0" dirty="0" err="1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alimentos</a:t>
          </a:r>
          <a:endParaRPr lang="es-MX" sz="2100" kern="1200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gm:t>
    </dgm:pt>
    <dgm:pt modelId="{C0A28307-8F46-4633-B453-9CA15CCBA2A8}" type="parTrans" cxnId="{F018A26D-9879-4991-9B73-0E683ED51803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04B655D8-07DB-4E8C-B6DB-56B5B461E338}" type="sibTrans" cxnId="{F018A26D-9879-4991-9B73-0E683ED51803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17C98D44-3BA7-4C72-A658-BB778AB2532E}">
      <dgm:prSet phldrT="[Texto]" custT="1"/>
      <dgm:spPr/>
      <dgm:t>
        <a:bodyPr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Agricultura intensive y </a:t>
          </a:r>
          <a:r>
            <a:rPr lang="en-US" sz="2100" kern="1200" noProof="0" dirty="0" err="1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extensiva</a:t>
          </a:r>
          <a:endParaRPr lang="es-MX" sz="2100" kern="1200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gm:t>
    </dgm:pt>
    <dgm:pt modelId="{21EE5BA7-2479-4141-AE08-269F019B39D4}" type="parTrans" cxnId="{8B1E5385-7BD9-49A2-8547-A5E993A9C888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F7490BDF-93E3-4C7C-9812-E91ABB0599C6}" type="sibTrans" cxnId="{8B1E5385-7BD9-49A2-8547-A5E993A9C888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E67E9B2F-E47E-4473-9F1F-B67A777C307E}">
      <dgm:prSet phldrT="[Texto]" custT="1"/>
      <dgm:spPr>
        <a:effectLst>
          <a:glow rad="127000">
            <a:schemeClr val="bg1"/>
          </a:glow>
        </a:effectLst>
      </dgm:spPr>
      <dgm:t>
        <a:bodyPr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noProof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Alta </a:t>
          </a:r>
          <a:r>
            <a:rPr lang="en-US" sz="2800" b="1" kern="1200" noProof="0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demanda</a:t>
          </a:r>
          <a:r>
            <a:rPr lang="en-US" sz="2800" b="1" kern="1200" noProof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 de AGUA</a:t>
          </a:r>
          <a:endParaRPr lang="es-MX" sz="2800" b="1" kern="1200" noProof="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gm:t>
    </dgm:pt>
    <dgm:pt modelId="{DE692BF6-3135-4AD9-A8D5-0D0B3D7431D9}" type="parTrans" cxnId="{9E3FA522-5D9A-4CDE-836A-EEB91BFD6168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DEDD47C8-38C9-448D-ADBB-7746915CC7BC}" type="sibTrans" cxnId="{9E3FA522-5D9A-4CDE-836A-EEB91BFD6168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1ECD5DAA-3B02-4A80-A952-7EF3BF0D4327}">
      <dgm:prSet phldrT="[Texto]" custT="1"/>
      <dgm:spPr/>
      <dgm:t>
        <a:bodyPr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Bajo </a:t>
          </a:r>
          <a:r>
            <a:rPr lang="en-US" sz="2100" kern="1200" noProof="0" dirty="0" err="1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desempeño</a:t>
          </a:r>
          <a:r>
            <a:rPr lang="en-US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 de los </a:t>
          </a:r>
          <a:r>
            <a:rPr lang="en-US" sz="2100" kern="1200" noProof="0" dirty="0" err="1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suelos</a:t>
          </a:r>
          <a:endParaRPr lang="es-MX" sz="2100" kern="1200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gm:t>
    </dgm:pt>
    <dgm:pt modelId="{EFC7B26A-74B7-4301-BC78-97A87473A992}" type="parTrans" cxnId="{36759542-DCC4-4D92-98A8-7087B74B28FA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E497CB2F-6E72-409B-A6EC-2EF32F5E6BC9}" type="sibTrans" cxnId="{36759542-DCC4-4D92-98A8-7087B74B28FA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FC4E6668-8113-4A4E-89C7-AEE7F6C52EE2}">
      <dgm:prSet phldrT="[Texto]" custT="1"/>
      <dgm:spPr/>
      <dgm:t>
        <a:bodyPr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 err="1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Insuficiente</a:t>
          </a:r>
          <a:r>
            <a:rPr lang="en-US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 </a:t>
          </a:r>
          <a:r>
            <a:rPr lang="en-US" sz="2100" kern="1200" noProof="0" dirty="0" err="1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producción</a:t>
          </a:r>
          <a:r>
            <a:rPr lang="en-US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 </a:t>
          </a:r>
          <a:r>
            <a:rPr lang="en-US" sz="2100" kern="1200" noProof="0" dirty="0" err="1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agrícola</a:t>
          </a:r>
          <a:endParaRPr lang="es-MX" sz="2100" kern="1200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gm:t>
    </dgm:pt>
    <dgm:pt modelId="{CBBCC24E-5E58-49C1-9831-A04E2582114C}" type="parTrans" cxnId="{22781CA7-C21A-4B76-AC18-CDBEF2F351FA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72A7C535-EBEF-479B-A299-22D857423B09}" type="sibTrans" cxnId="{22781CA7-C21A-4B76-AC18-CDBEF2F351FA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8106A28B-2FF9-423D-A593-532A0742648D}" type="pres">
      <dgm:prSet presAssocID="{BE8D65B1-07F2-4245-AFE0-F9BBA7927C09}" presName="cycle" presStyleCnt="0">
        <dgm:presLayoutVars>
          <dgm:dir/>
          <dgm:resizeHandles val="exact"/>
        </dgm:presLayoutVars>
      </dgm:prSet>
      <dgm:spPr/>
    </dgm:pt>
    <dgm:pt modelId="{E1E3447B-B947-41C0-9F9E-8D837B3A2924}" type="pres">
      <dgm:prSet presAssocID="{BCCF1D47-EE84-4DA6-9AEB-67AFD6A1ADF5}" presName="dummy" presStyleCnt="0"/>
      <dgm:spPr/>
    </dgm:pt>
    <dgm:pt modelId="{57376B51-BE99-4F1A-8E99-2F6A67BF5126}" type="pres">
      <dgm:prSet presAssocID="{BCCF1D47-EE84-4DA6-9AEB-67AFD6A1ADF5}" presName="node" presStyleLbl="revTx" presStyleIdx="0" presStyleCnt="5">
        <dgm:presLayoutVars>
          <dgm:bulletEnabled val="1"/>
        </dgm:presLayoutVars>
      </dgm:prSet>
      <dgm:spPr/>
    </dgm:pt>
    <dgm:pt modelId="{BF9EE585-BFB9-4BB1-A84E-B7BA14CDC17F}" type="pres">
      <dgm:prSet presAssocID="{04B655D8-07DB-4E8C-B6DB-56B5B461E338}" presName="sibTrans" presStyleLbl="node1" presStyleIdx="0" presStyleCnt="5"/>
      <dgm:spPr/>
    </dgm:pt>
    <dgm:pt modelId="{16A9AEFE-D13F-4D80-938B-C293E61E1BB3}" type="pres">
      <dgm:prSet presAssocID="{17C98D44-3BA7-4C72-A658-BB778AB2532E}" presName="dummy" presStyleCnt="0"/>
      <dgm:spPr/>
    </dgm:pt>
    <dgm:pt modelId="{610C5E91-C488-48DB-BCE3-591344A91C59}" type="pres">
      <dgm:prSet presAssocID="{17C98D44-3BA7-4C72-A658-BB778AB2532E}" presName="node" presStyleLbl="revTx" presStyleIdx="1" presStyleCnt="5">
        <dgm:presLayoutVars>
          <dgm:bulletEnabled val="1"/>
        </dgm:presLayoutVars>
      </dgm:prSet>
      <dgm:spPr/>
    </dgm:pt>
    <dgm:pt modelId="{6CA0BCDC-F47C-4BCB-BC19-9A6EE1962A02}" type="pres">
      <dgm:prSet presAssocID="{F7490BDF-93E3-4C7C-9812-E91ABB0599C6}" presName="sibTrans" presStyleLbl="node1" presStyleIdx="1" presStyleCnt="5"/>
      <dgm:spPr/>
    </dgm:pt>
    <dgm:pt modelId="{C3B7461A-E2C7-4929-BB76-17DE89CE8591}" type="pres">
      <dgm:prSet presAssocID="{E67E9B2F-E47E-4473-9F1F-B67A777C307E}" presName="dummy" presStyleCnt="0"/>
      <dgm:spPr/>
    </dgm:pt>
    <dgm:pt modelId="{F7F7F6BB-3D66-4008-9B3B-8332BA4267DA}" type="pres">
      <dgm:prSet presAssocID="{E67E9B2F-E47E-4473-9F1F-B67A777C307E}" presName="node" presStyleLbl="revTx" presStyleIdx="2" presStyleCnt="5" custScaleX="130861" custRadScaleRad="100054" custRadScaleInc="-7836">
        <dgm:presLayoutVars>
          <dgm:bulletEnabled val="1"/>
        </dgm:presLayoutVars>
      </dgm:prSet>
      <dgm:spPr/>
    </dgm:pt>
    <dgm:pt modelId="{C89009E6-5142-4F6F-9D69-B5E6C9A3D50B}" type="pres">
      <dgm:prSet presAssocID="{DEDD47C8-38C9-448D-ADBB-7746915CC7BC}" presName="sibTrans" presStyleLbl="node1" presStyleIdx="2" presStyleCnt="5"/>
      <dgm:spPr/>
    </dgm:pt>
    <dgm:pt modelId="{809525DA-F7CF-4163-8AFB-03E9FAF523CA}" type="pres">
      <dgm:prSet presAssocID="{1ECD5DAA-3B02-4A80-A952-7EF3BF0D4327}" presName="dummy" presStyleCnt="0"/>
      <dgm:spPr/>
    </dgm:pt>
    <dgm:pt modelId="{E0384AD0-5B35-4139-9090-5216E363EB8B}" type="pres">
      <dgm:prSet presAssocID="{1ECD5DAA-3B02-4A80-A952-7EF3BF0D4327}" presName="node" presStyleLbl="revTx" presStyleIdx="3" presStyleCnt="5">
        <dgm:presLayoutVars>
          <dgm:bulletEnabled val="1"/>
        </dgm:presLayoutVars>
      </dgm:prSet>
      <dgm:spPr/>
    </dgm:pt>
    <dgm:pt modelId="{97D02272-EEB0-4F57-9066-CE38212FA212}" type="pres">
      <dgm:prSet presAssocID="{E497CB2F-6E72-409B-A6EC-2EF32F5E6BC9}" presName="sibTrans" presStyleLbl="node1" presStyleIdx="3" presStyleCnt="5"/>
      <dgm:spPr/>
    </dgm:pt>
    <dgm:pt modelId="{083437EB-4A5B-4990-B432-3756DE6D98EC}" type="pres">
      <dgm:prSet presAssocID="{FC4E6668-8113-4A4E-89C7-AEE7F6C52EE2}" presName="dummy" presStyleCnt="0"/>
      <dgm:spPr/>
    </dgm:pt>
    <dgm:pt modelId="{1F5ED44D-B5AD-49B9-8E45-7301CAA69052}" type="pres">
      <dgm:prSet presAssocID="{FC4E6668-8113-4A4E-89C7-AEE7F6C52EE2}" presName="node" presStyleLbl="revTx" presStyleIdx="4" presStyleCnt="5">
        <dgm:presLayoutVars>
          <dgm:bulletEnabled val="1"/>
        </dgm:presLayoutVars>
      </dgm:prSet>
      <dgm:spPr/>
    </dgm:pt>
    <dgm:pt modelId="{E5AB38CB-2507-49D9-8724-FA8F8D84F8E3}" type="pres">
      <dgm:prSet presAssocID="{72A7C535-EBEF-479B-A299-22D857423B09}" presName="sibTrans" presStyleLbl="node1" presStyleIdx="4" presStyleCnt="5"/>
      <dgm:spPr/>
    </dgm:pt>
  </dgm:ptLst>
  <dgm:cxnLst>
    <dgm:cxn modelId="{B2892F02-E5CC-4423-8E37-C6A0C233993A}" type="presOf" srcId="{F7490BDF-93E3-4C7C-9812-E91ABB0599C6}" destId="{6CA0BCDC-F47C-4BCB-BC19-9A6EE1962A02}" srcOrd="0" destOrd="0" presId="urn:microsoft.com/office/officeart/2005/8/layout/cycle1"/>
    <dgm:cxn modelId="{9E3FA522-5D9A-4CDE-836A-EEB91BFD6168}" srcId="{BE8D65B1-07F2-4245-AFE0-F9BBA7927C09}" destId="{E67E9B2F-E47E-4473-9F1F-B67A777C307E}" srcOrd="2" destOrd="0" parTransId="{DE692BF6-3135-4AD9-A8D5-0D0B3D7431D9}" sibTransId="{DEDD47C8-38C9-448D-ADBB-7746915CC7BC}"/>
    <dgm:cxn modelId="{38452132-1D33-4D0B-81B5-B6AF174CAF07}" type="presOf" srcId="{04B655D8-07DB-4E8C-B6DB-56B5B461E338}" destId="{BF9EE585-BFB9-4BB1-A84E-B7BA14CDC17F}" srcOrd="0" destOrd="0" presId="urn:microsoft.com/office/officeart/2005/8/layout/cycle1"/>
    <dgm:cxn modelId="{36759542-DCC4-4D92-98A8-7087B74B28FA}" srcId="{BE8D65B1-07F2-4245-AFE0-F9BBA7927C09}" destId="{1ECD5DAA-3B02-4A80-A952-7EF3BF0D4327}" srcOrd="3" destOrd="0" parTransId="{EFC7B26A-74B7-4301-BC78-97A87473A992}" sibTransId="{E497CB2F-6E72-409B-A6EC-2EF32F5E6BC9}"/>
    <dgm:cxn modelId="{36690443-EB2B-46A6-B0CF-FB6FC0137D4F}" type="presOf" srcId="{17C98D44-3BA7-4C72-A658-BB778AB2532E}" destId="{610C5E91-C488-48DB-BCE3-591344A91C59}" srcOrd="0" destOrd="0" presId="urn:microsoft.com/office/officeart/2005/8/layout/cycle1"/>
    <dgm:cxn modelId="{F018A26D-9879-4991-9B73-0E683ED51803}" srcId="{BE8D65B1-07F2-4245-AFE0-F9BBA7927C09}" destId="{BCCF1D47-EE84-4DA6-9AEB-67AFD6A1ADF5}" srcOrd="0" destOrd="0" parTransId="{C0A28307-8F46-4633-B453-9CA15CCBA2A8}" sibTransId="{04B655D8-07DB-4E8C-B6DB-56B5B461E338}"/>
    <dgm:cxn modelId="{9A42C057-0A75-4623-A5AF-94AA2C8BC7C1}" type="presOf" srcId="{BCCF1D47-EE84-4DA6-9AEB-67AFD6A1ADF5}" destId="{57376B51-BE99-4F1A-8E99-2F6A67BF5126}" srcOrd="0" destOrd="0" presId="urn:microsoft.com/office/officeart/2005/8/layout/cycle1"/>
    <dgm:cxn modelId="{8B1E5385-7BD9-49A2-8547-A5E993A9C888}" srcId="{BE8D65B1-07F2-4245-AFE0-F9BBA7927C09}" destId="{17C98D44-3BA7-4C72-A658-BB778AB2532E}" srcOrd="1" destOrd="0" parTransId="{21EE5BA7-2479-4141-AE08-269F019B39D4}" sibTransId="{F7490BDF-93E3-4C7C-9812-E91ABB0599C6}"/>
    <dgm:cxn modelId="{8F4DCE85-CCB2-4955-9847-8688BAD1F932}" type="presOf" srcId="{72A7C535-EBEF-479B-A299-22D857423B09}" destId="{E5AB38CB-2507-49D9-8724-FA8F8D84F8E3}" srcOrd="0" destOrd="0" presId="urn:microsoft.com/office/officeart/2005/8/layout/cycle1"/>
    <dgm:cxn modelId="{30FAF28E-DCCE-4B05-A6F2-74A28DBC3B3E}" type="presOf" srcId="{FC4E6668-8113-4A4E-89C7-AEE7F6C52EE2}" destId="{1F5ED44D-B5AD-49B9-8E45-7301CAA69052}" srcOrd="0" destOrd="0" presId="urn:microsoft.com/office/officeart/2005/8/layout/cycle1"/>
    <dgm:cxn modelId="{66862A98-C669-4227-A9A3-550231DFA923}" type="presOf" srcId="{E497CB2F-6E72-409B-A6EC-2EF32F5E6BC9}" destId="{97D02272-EEB0-4F57-9066-CE38212FA212}" srcOrd="0" destOrd="0" presId="urn:microsoft.com/office/officeart/2005/8/layout/cycle1"/>
    <dgm:cxn modelId="{544FCA9C-6045-41AA-9F82-A6EA1A6365CE}" type="presOf" srcId="{BE8D65B1-07F2-4245-AFE0-F9BBA7927C09}" destId="{8106A28B-2FF9-423D-A593-532A0742648D}" srcOrd="0" destOrd="0" presId="urn:microsoft.com/office/officeart/2005/8/layout/cycle1"/>
    <dgm:cxn modelId="{22781CA7-C21A-4B76-AC18-CDBEF2F351FA}" srcId="{BE8D65B1-07F2-4245-AFE0-F9BBA7927C09}" destId="{FC4E6668-8113-4A4E-89C7-AEE7F6C52EE2}" srcOrd="4" destOrd="0" parTransId="{CBBCC24E-5E58-49C1-9831-A04E2582114C}" sibTransId="{72A7C535-EBEF-479B-A299-22D857423B09}"/>
    <dgm:cxn modelId="{3CEAD6CE-8AAA-4112-B362-8745B44190E4}" type="presOf" srcId="{1ECD5DAA-3B02-4A80-A952-7EF3BF0D4327}" destId="{E0384AD0-5B35-4139-9090-5216E363EB8B}" srcOrd="0" destOrd="0" presId="urn:microsoft.com/office/officeart/2005/8/layout/cycle1"/>
    <dgm:cxn modelId="{9C2DB1E0-527D-4690-A9C6-FED5E6D53241}" type="presOf" srcId="{E67E9B2F-E47E-4473-9F1F-B67A777C307E}" destId="{F7F7F6BB-3D66-4008-9B3B-8332BA4267DA}" srcOrd="0" destOrd="0" presId="urn:microsoft.com/office/officeart/2005/8/layout/cycle1"/>
    <dgm:cxn modelId="{678F87E4-B14C-4413-B76F-14C89FD82389}" type="presOf" srcId="{DEDD47C8-38C9-448D-ADBB-7746915CC7BC}" destId="{C89009E6-5142-4F6F-9D69-B5E6C9A3D50B}" srcOrd="0" destOrd="0" presId="urn:microsoft.com/office/officeart/2005/8/layout/cycle1"/>
    <dgm:cxn modelId="{DBDAB93C-06C5-4A58-9AD3-21583334D1C0}" type="presParOf" srcId="{8106A28B-2FF9-423D-A593-532A0742648D}" destId="{E1E3447B-B947-41C0-9F9E-8D837B3A2924}" srcOrd="0" destOrd="0" presId="urn:microsoft.com/office/officeart/2005/8/layout/cycle1"/>
    <dgm:cxn modelId="{F0EABA51-9863-4DB7-B204-FC627C84FB68}" type="presParOf" srcId="{8106A28B-2FF9-423D-A593-532A0742648D}" destId="{57376B51-BE99-4F1A-8E99-2F6A67BF5126}" srcOrd="1" destOrd="0" presId="urn:microsoft.com/office/officeart/2005/8/layout/cycle1"/>
    <dgm:cxn modelId="{1C989E4C-F127-45AF-92CD-0D2FCE300631}" type="presParOf" srcId="{8106A28B-2FF9-423D-A593-532A0742648D}" destId="{BF9EE585-BFB9-4BB1-A84E-B7BA14CDC17F}" srcOrd="2" destOrd="0" presId="urn:microsoft.com/office/officeart/2005/8/layout/cycle1"/>
    <dgm:cxn modelId="{1A0778A8-74C1-44EB-9C83-06DA9BC0B2D8}" type="presParOf" srcId="{8106A28B-2FF9-423D-A593-532A0742648D}" destId="{16A9AEFE-D13F-4D80-938B-C293E61E1BB3}" srcOrd="3" destOrd="0" presId="urn:microsoft.com/office/officeart/2005/8/layout/cycle1"/>
    <dgm:cxn modelId="{1057399C-BB6A-4E05-94FC-4481A0206238}" type="presParOf" srcId="{8106A28B-2FF9-423D-A593-532A0742648D}" destId="{610C5E91-C488-48DB-BCE3-591344A91C59}" srcOrd="4" destOrd="0" presId="urn:microsoft.com/office/officeart/2005/8/layout/cycle1"/>
    <dgm:cxn modelId="{85A45A23-9D73-4B3E-B164-02BEEF2CD109}" type="presParOf" srcId="{8106A28B-2FF9-423D-A593-532A0742648D}" destId="{6CA0BCDC-F47C-4BCB-BC19-9A6EE1962A02}" srcOrd="5" destOrd="0" presId="urn:microsoft.com/office/officeart/2005/8/layout/cycle1"/>
    <dgm:cxn modelId="{986DC9D7-DF6E-406B-840E-3EA59CB7D997}" type="presParOf" srcId="{8106A28B-2FF9-423D-A593-532A0742648D}" destId="{C3B7461A-E2C7-4929-BB76-17DE89CE8591}" srcOrd="6" destOrd="0" presId="urn:microsoft.com/office/officeart/2005/8/layout/cycle1"/>
    <dgm:cxn modelId="{A0885A4D-3C70-4A5E-8A42-15308800B8ED}" type="presParOf" srcId="{8106A28B-2FF9-423D-A593-532A0742648D}" destId="{F7F7F6BB-3D66-4008-9B3B-8332BA4267DA}" srcOrd="7" destOrd="0" presId="urn:microsoft.com/office/officeart/2005/8/layout/cycle1"/>
    <dgm:cxn modelId="{F58D9341-71F7-4A28-965B-13CD58D59CEA}" type="presParOf" srcId="{8106A28B-2FF9-423D-A593-532A0742648D}" destId="{C89009E6-5142-4F6F-9D69-B5E6C9A3D50B}" srcOrd="8" destOrd="0" presId="urn:microsoft.com/office/officeart/2005/8/layout/cycle1"/>
    <dgm:cxn modelId="{22C08079-5D57-4F10-A755-8063D7AFB0AF}" type="presParOf" srcId="{8106A28B-2FF9-423D-A593-532A0742648D}" destId="{809525DA-F7CF-4163-8AFB-03E9FAF523CA}" srcOrd="9" destOrd="0" presId="urn:microsoft.com/office/officeart/2005/8/layout/cycle1"/>
    <dgm:cxn modelId="{109B5053-7940-41DD-A6D4-9299103B00CF}" type="presParOf" srcId="{8106A28B-2FF9-423D-A593-532A0742648D}" destId="{E0384AD0-5B35-4139-9090-5216E363EB8B}" srcOrd="10" destOrd="0" presId="urn:microsoft.com/office/officeart/2005/8/layout/cycle1"/>
    <dgm:cxn modelId="{0AA16C04-ED15-446E-A8E4-826551F4D8D7}" type="presParOf" srcId="{8106A28B-2FF9-423D-A593-532A0742648D}" destId="{97D02272-EEB0-4F57-9066-CE38212FA212}" srcOrd="11" destOrd="0" presId="urn:microsoft.com/office/officeart/2005/8/layout/cycle1"/>
    <dgm:cxn modelId="{46970858-0915-41E0-BE8C-C8B1CB901B1B}" type="presParOf" srcId="{8106A28B-2FF9-423D-A593-532A0742648D}" destId="{083437EB-4A5B-4990-B432-3756DE6D98EC}" srcOrd="12" destOrd="0" presId="urn:microsoft.com/office/officeart/2005/8/layout/cycle1"/>
    <dgm:cxn modelId="{9412BB17-37DE-4DE3-B74F-D4CD7EAC4240}" type="presParOf" srcId="{8106A28B-2FF9-423D-A593-532A0742648D}" destId="{1F5ED44D-B5AD-49B9-8E45-7301CAA69052}" srcOrd="13" destOrd="0" presId="urn:microsoft.com/office/officeart/2005/8/layout/cycle1"/>
    <dgm:cxn modelId="{98103DA7-EE49-4966-AEE2-70A9CF75FE4E}" type="presParOf" srcId="{8106A28B-2FF9-423D-A593-532A0742648D}" destId="{E5AB38CB-2507-49D9-8724-FA8F8D84F8E3}" srcOrd="14" destOrd="0" presId="urn:microsoft.com/office/officeart/2005/8/layout/cycle1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376B51-BE99-4F1A-8E99-2F6A67BF5126}">
      <dsp:nvSpPr>
        <dsp:cNvPr id="0" name=""/>
        <dsp:cNvSpPr/>
      </dsp:nvSpPr>
      <dsp:spPr>
        <a:xfrm>
          <a:off x="3779590" y="42033"/>
          <a:ext cx="1394144" cy="139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 err="1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Incremento</a:t>
          </a:r>
          <a:r>
            <a:rPr lang="en-US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 en la </a:t>
          </a:r>
          <a:r>
            <a:rPr lang="en-US" sz="2100" kern="1200" noProof="0" dirty="0" err="1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demanda</a:t>
          </a:r>
          <a:r>
            <a:rPr lang="en-US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 de </a:t>
          </a:r>
          <a:r>
            <a:rPr lang="en-US" sz="2100" kern="1200" noProof="0" dirty="0" err="1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alimentos</a:t>
          </a:r>
          <a:endParaRPr lang="es-MX" sz="2100" kern="1200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sp:txBody>
      <dsp:txXfrm>
        <a:off x="3779590" y="42033"/>
        <a:ext cx="1394144" cy="1394144"/>
      </dsp:txXfrm>
    </dsp:sp>
    <dsp:sp modelId="{BF9EE585-BFB9-4BB1-A84E-B7BA14CDC17F}">
      <dsp:nvSpPr>
        <dsp:cNvPr id="0" name=""/>
        <dsp:cNvSpPr/>
      </dsp:nvSpPr>
      <dsp:spPr>
        <a:xfrm>
          <a:off x="500215" y="1719"/>
          <a:ext cx="5226849" cy="5226849"/>
        </a:xfrm>
        <a:prstGeom prst="circularArrow">
          <a:avLst>
            <a:gd name="adj1" fmla="val 5201"/>
            <a:gd name="adj2" fmla="val 335988"/>
            <a:gd name="adj3" fmla="val 21292937"/>
            <a:gd name="adj4" fmla="val 19766506"/>
            <a:gd name="adj5" fmla="val 6068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0C5E91-C488-48DB-BCE3-591344A91C59}">
      <dsp:nvSpPr>
        <dsp:cNvPr id="0" name=""/>
        <dsp:cNvSpPr/>
      </dsp:nvSpPr>
      <dsp:spPr>
        <a:xfrm>
          <a:off x="4621984" y="2634655"/>
          <a:ext cx="1394144" cy="139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Agricultura intensive y </a:t>
          </a:r>
          <a:r>
            <a:rPr lang="en-US" sz="2100" kern="1200" noProof="0" dirty="0" err="1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extensiva</a:t>
          </a:r>
          <a:endParaRPr lang="es-MX" sz="2100" kern="1200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sp:txBody>
      <dsp:txXfrm>
        <a:off x="4621984" y="2634655"/>
        <a:ext cx="1394144" cy="1394144"/>
      </dsp:txXfrm>
    </dsp:sp>
    <dsp:sp modelId="{6CA0BCDC-F47C-4BCB-BC19-9A6EE1962A02}">
      <dsp:nvSpPr>
        <dsp:cNvPr id="0" name=""/>
        <dsp:cNvSpPr/>
      </dsp:nvSpPr>
      <dsp:spPr>
        <a:xfrm>
          <a:off x="498548" y="3890"/>
          <a:ext cx="5226849" cy="5226849"/>
        </a:xfrm>
        <a:prstGeom prst="circularArrow">
          <a:avLst>
            <a:gd name="adj1" fmla="val 5201"/>
            <a:gd name="adj2" fmla="val 335988"/>
            <a:gd name="adj3" fmla="val 3547652"/>
            <a:gd name="adj4" fmla="val 2249666"/>
            <a:gd name="adj5" fmla="val 6068"/>
          </a:avLst>
        </a:prstGeom>
        <a:solidFill>
          <a:schemeClr val="accent4">
            <a:hueOff val="2598923"/>
            <a:satOff val="-11992"/>
            <a:lumOff val="44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F7F6BB-3D66-4008-9B3B-8332BA4267DA}">
      <dsp:nvSpPr>
        <dsp:cNvPr id="0" name=""/>
        <dsp:cNvSpPr/>
      </dsp:nvSpPr>
      <dsp:spPr>
        <a:xfrm>
          <a:off x="2277586" y="4236986"/>
          <a:ext cx="1824391" cy="1394144"/>
        </a:xfrm>
        <a:prstGeom prst="rect">
          <a:avLst/>
        </a:prstGeom>
        <a:noFill/>
        <a:ln>
          <a:noFill/>
        </a:ln>
        <a:effectLst>
          <a:glow rad="127000">
            <a:schemeClr val="bg1"/>
          </a:glo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noProof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Alta </a:t>
          </a:r>
          <a:r>
            <a:rPr lang="en-US" sz="2800" b="1" kern="1200" noProof="0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demanda</a:t>
          </a:r>
          <a:r>
            <a:rPr lang="en-US" sz="2800" b="1" kern="1200" noProof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 de AGUA</a:t>
          </a:r>
          <a:endParaRPr lang="es-MX" sz="2800" b="1" kern="1200" noProof="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sp:txBody>
      <dsp:txXfrm>
        <a:off x="2277586" y="4236986"/>
        <a:ext cx="1824391" cy="1394144"/>
      </dsp:txXfrm>
    </dsp:sp>
    <dsp:sp modelId="{C89009E6-5142-4F6F-9D69-B5E6C9A3D50B}">
      <dsp:nvSpPr>
        <dsp:cNvPr id="0" name=""/>
        <dsp:cNvSpPr/>
      </dsp:nvSpPr>
      <dsp:spPr>
        <a:xfrm>
          <a:off x="501683" y="3629"/>
          <a:ext cx="5226849" cy="5226849"/>
        </a:xfrm>
        <a:prstGeom prst="circularArrow">
          <a:avLst>
            <a:gd name="adj1" fmla="val 5201"/>
            <a:gd name="adj2" fmla="val 335988"/>
            <a:gd name="adj3" fmla="val 8213860"/>
            <a:gd name="adj4" fmla="val 6670324"/>
            <a:gd name="adj5" fmla="val 6068"/>
          </a:avLst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384AD0-5B35-4139-9090-5216E363EB8B}">
      <dsp:nvSpPr>
        <dsp:cNvPr id="0" name=""/>
        <dsp:cNvSpPr/>
      </dsp:nvSpPr>
      <dsp:spPr>
        <a:xfrm>
          <a:off x="211151" y="2634655"/>
          <a:ext cx="1394144" cy="139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Bajo </a:t>
          </a:r>
          <a:r>
            <a:rPr lang="en-US" sz="2100" kern="1200" noProof="0" dirty="0" err="1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desempeño</a:t>
          </a:r>
          <a:r>
            <a:rPr lang="en-US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 de los </a:t>
          </a:r>
          <a:r>
            <a:rPr lang="en-US" sz="2100" kern="1200" noProof="0" dirty="0" err="1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suelos</a:t>
          </a:r>
          <a:endParaRPr lang="es-MX" sz="2100" kern="1200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sp:txBody>
      <dsp:txXfrm>
        <a:off x="211151" y="2634655"/>
        <a:ext cx="1394144" cy="1394144"/>
      </dsp:txXfrm>
    </dsp:sp>
    <dsp:sp modelId="{97D02272-EEB0-4F57-9066-CE38212FA212}">
      <dsp:nvSpPr>
        <dsp:cNvPr id="0" name=""/>
        <dsp:cNvSpPr/>
      </dsp:nvSpPr>
      <dsp:spPr>
        <a:xfrm>
          <a:off x="500215" y="1719"/>
          <a:ext cx="5226849" cy="5226849"/>
        </a:xfrm>
        <a:prstGeom prst="circularArrow">
          <a:avLst>
            <a:gd name="adj1" fmla="val 5201"/>
            <a:gd name="adj2" fmla="val 335988"/>
            <a:gd name="adj3" fmla="val 12297506"/>
            <a:gd name="adj4" fmla="val 10771075"/>
            <a:gd name="adj5" fmla="val 6068"/>
          </a:avLst>
        </a:prstGeom>
        <a:solidFill>
          <a:schemeClr val="accent4">
            <a:hueOff val="7796769"/>
            <a:satOff val="-35976"/>
            <a:lumOff val="13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5ED44D-B5AD-49B9-8E45-7301CAA69052}">
      <dsp:nvSpPr>
        <dsp:cNvPr id="0" name=""/>
        <dsp:cNvSpPr/>
      </dsp:nvSpPr>
      <dsp:spPr>
        <a:xfrm>
          <a:off x="1053545" y="42033"/>
          <a:ext cx="1394144" cy="139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 err="1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Insuficiente</a:t>
          </a:r>
          <a:r>
            <a:rPr lang="en-US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 </a:t>
          </a:r>
          <a:r>
            <a:rPr lang="en-US" sz="2100" kern="1200" noProof="0" dirty="0" err="1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producción</a:t>
          </a:r>
          <a:r>
            <a:rPr lang="en-US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 </a:t>
          </a:r>
          <a:r>
            <a:rPr lang="en-US" sz="2100" kern="1200" noProof="0" dirty="0" err="1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agrícola</a:t>
          </a:r>
          <a:endParaRPr lang="es-MX" sz="2100" kern="1200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sp:txBody>
      <dsp:txXfrm>
        <a:off x="1053545" y="42033"/>
        <a:ext cx="1394144" cy="1394144"/>
      </dsp:txXfrm>
    </dsp:sp>
    <dsp:sp modelId="{E5AB38CB-2507-49D9-8724-FA8F8D84F8E3}">
      <dsp:nvSpPr>
        <dsp:cNvPr id="0" name=""/>
        <dsp:cNvSpPr/>
      </dsp:nvSpPr>
      <dsp:spPr>
        <a:xfrm>
          <a:off x="500215" y="1719"/>
          <a:ext cx="5226849" cy="5226849"/>
        </a:xfrm>
        <a:prstGeom prst="circularArrow">
          <a:avLst>
            <a:gd name="adj1" fmla="val 5201"/>
            <a:gd name="adj2" fmla="val 335988"/>
            <a:gd name="adj3" fmla="val 16865371"/>
            <a:gd name="adj4" fmla="val 15198641"/>
            <a:gd name="adj5" fmla="val 6068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8315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está dirigido a la rama agrícola, dentro de la actividad primaria, en cualquier cadena productiva que utilice el riego, siendo útil para grandes, medianos y pequeños productores.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Modularidad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Permite adaptarse a las necesidades de los clientes, así como el tránsito a la agricultura de precisión, sin la necesidad de realizar grandes inversiones por parte del agricultor, a partir de la adaptación de las tecnologías con que cuenta en la actualidad.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adopción de una sola tecnología de monitoreo podría apoyar a productores pequeños, por su bajo costo de inversión.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combinación de varias tecnologías es idónea para productores medianos o cooperativas agrícolas.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Mientras que el sistema integrado es conveniente para grandes empresas con cultivos a gran escala.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Esto implica que nuestra propuesta no esté limitada a un reducido segmento de clientes que cuente con un alto volumen productivo o fuerte capital de inversión. Las diferentes tecnologías que incluye permiten el trabajo en cultivos anuales, perennes, frutales e incluso, en hidroponía y jardinería. Con 36 usuarios activos, 5 en fase de adopción y más de 2’000 ha atendidas, dotamos a los agricultores de un sistema global de gestión del riego que permita la obtención de alimentos saludables, así como el incremento y realce de la salud de los </a:t>
            </a:r>
            <a:r>
              <a:rPr lang="es-MX" sz="1100" b="0" i="0" u="none" strike="noStrike" cap="none" dirty="0" err="1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agrosistemas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la diversidad y la actividad biológica de los suelos.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Calibri" panose="020F0502020204030204" pitchFamily="34" charset="0"/>
                <a:cs typeface="Arial" panose="020B0604020202020204"/>
                <a:sym typeface="Arial" panose="020B0604020202020204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70524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s-MX" sz="1100" i="1" dirty="0">
                <a:solidFill>
                  <a:srgbClr val="115E21"/>
                </a:solidFill>
                <a:latin typeface="Agency FB" panose="020B0503020202020204" pitchFamily="34" charset="0"/>
              </a:rPr>
              <a:t>Optimización del uso del agua: Reducción del consumo de agua hasta en un 25% mediante el ajuste preciso de la cantidad y el momento del riego.</a:t>
            </a:r>
          </a:p>
          <a:p>
            <a:pPr marL="228600" indent="-228600">
              <a:buFont typeface="+mj-lt"/>
              <a:buAutoNum type="arabicPeriod"/>
            </a:pPr>
            <a:r>
              <a:rPr lang="es-MX" sz="1100" i="1" dirty="0">
                <a:solidFill>
                  <a:srgbClr val="115E21"/>
                </a:solidFill>
                <a:latin typeface="Agency FB" panose="020B0503020202020204" pitchFamily="34" charset="0"/>
              </a:rPr>
              <a:t>Reducción en gastos de energía eléctrica: Al reducir el consumo de agua, se reducen los tiempos de bombeo de la misma.</a:t>
            </a:r>
          </a:p>
          <a:p>
            <a:pPr marL="228600" indent="-228600">
              <a:buFont typeface="+mj-lt"/>
              <a:buAutoNum type="arabicPeriod"/>
            </a:pPr>
            <a:r>
              <a:rPr lang="es-MX" sz="1100" i="1" dirty="0">
                <a:solidFill>
                  <a:srgbClr val="115E21"/>
                </a:solidFill>
                <a:latin typeface="Agency FB" panose="020B0503020202020204" pitchFamily="34" charset="0"/>
              </a:rPr>
              <a:t>Mejora en el rendimiento de los cultivos: Aumento promedio del rendimiento entre 30-40% gracias a un riego más eficiente y oportuno.</a:t>
            </a:r>
          </a:p>
          <a:p>
            <a:pPr marL="228600" indent="-228600">
              <a:buFont typeface="+mj-lt"/>
              <a:buAutoNum type="arabicPeriod"/>
            </a:pPr>
            <a:r>
              <a:rPr lang="es-MX" sz="1100" i="1" dirty="0">
                <a:solidFill>
                  <a:srgbClr val="115E21"/>
                </a:solidFill>
                <a:latin typeface="Agency FB" panose="020B0503020202020204" pitchFamily="34" charset="0"/>
              </a:rPr>
              <a:t>Monitoreo en tiempo real: Acceso a información actualizada sobre el estado de los cultivos, humedad del suelo y condiciones climáticas a través de la aplicación móvil.</a:t>
            </a:r>
          </a:p>
          <a:p>
            <a:pPr marL="228600" indent="-228600">
              <a:buFont typeface="+mj-lt"/>
              <a:buAutoNum type="arabicPeriod"/>
            </a:pPr>
            <a:r>
              <a:rPr lang="es-MX" sz="1100" i="1" dirty="0">
                <a:solidFill>
                  <a:srgbClr val="115E21"/>
                </a:solidFill>
                <a:latin typeface="Agency FB" panose="020B0503020202020204" pitchFamily="34" charset="0"/>
              </a:rPr>
              <a:t>Toma de decisiones basada en datos: Utilización de IA para analizar datos de sensores, clima y crecimiento de cultivos para optimizar las decisiones de riego.</a:t>
            </a:r>
          </a:p>
          <a:p>
            <a:pPr marL="228600" indent="-228600">
              <a:buFont typeface="+mj-lt"/>
              <a:buAutoNum type="arabicPeriod"/>
            </a:pPr>
            <a:r>
              <a:rPr lang="es-MX" sz="1100" i="1" dirty="0">
                <a:solidFill>
                  <a:srgbClr val="115E21"/>
                </a:solidFill>
                <a:latin typeface="Agency FB" panose="020B0503020202020204" pitchFamily="34" charset="0"/>
              </a:rPr>
              <a:t>Minimiza la intervención manual constante: Automatización de tareas de riego.</a:t>
            </a:r>
          </a:p>
          <a:p>
            <a:pPr marL="228600" indent="-228600">
              <a:buFont typeface="+mj-lt"/>
              <a:buAutoNum type="arabicPeriod"/>
            </a:pPr>
            <a:r>
              <a:rPr lang="es-MX" sz="1100" i="1" dirty="0">
                <a:solidFill>
                  <a:srgbClr val="115E21"/>
                </a:solidFill>
                <a:latin typeface="Agency FB" panose="020B0503020202020204" pitchFamily="34" charset="0"/>
              </a:rPr>
              <a:t>Detección temprana de problemas: Identificación rápida de fugas, obstrucciones o fallos en el sistema de riego.</a:t>
            </a:r>
          </a:p>
          <a:p>
            <a:pPr marL="228600" indent="-228600">
              <a:buFont typeface="+mj-lt"/>
              <a:buAutoNum type="arabicPeriod"/>
            </a:pPr>
            <a:r>
              <a:rPr lang="es-MX" sz="1100" i="1" dirty="0">
                <a:solidFill>
                  <a:srgbClr val="115E21"/>
                </a:solidFill>
                <a:latin typeface="Agency FB" panose="020B0503020202020204" pitchFamily="34" charset="0"/>
              </a:rPr>
              <a:t>Programación de riego adaptativa: Ajuste automático de los horarios de riego basado en pronósticos meteorológicos y condiciones del suelo.</a:t>
            </a:r>
          </a:p>
          <a:p>
            <a:pPr marL="228600" indent="-228600">
              <a:buFont typeface="+mj-lt"/>
              <a:buAutoNum type="arabicPeriod"/>
            </a:pPr>
            <a:r>
              <a:rPr lang="es-MX" sz="1100" i="1" dirty="0" err="1">
                <a:solidFill>
                  <a:srgbClr val="115E21"/>
                </a:solidFill>
                <a:latin typeface="Agency FB" panose="020B0503020202020204" pitchFamily="34" charset="0"/>
              </a:rPr>
              <a:t>Fertirrigación</a:t>
            </a:r>
            <a:r>
              <a:rPr lang="es-MX" sz="1100" i="1" dirty="0">
                <a:solidFill>
                  <a:srgbClr val="115E21"/>
                </a:solidFill>
                <a:latin typeface="Agency FB" panose="020B0503020202020204" pitchFamily="34" charset="0"/>
              </a:rPr>
              <a:t> precisa: Aplicación más eficiente de fertilizantes junto con el agua de riego, mejorando la nutrición de las plantas.</a:t>
            </a:r>
          </a:p>
          <a:p>
            <a:pPr marL="228600" indent="-228600">
              <a:buFont typeface="+mj-lt"/>
              <a:buAutoNum type="arabicPeriod"/>
            </a:pPr>
            <a:r>
              <a:rPr lang="es-MX" sz="1100" i="1" dirty="0">
                <a:solidFill>
                  <a:srgbClr val="115E21"/>
                </a:solidFill>
                <a:latin typeface="Agency FB" panose="020B0503020202020204" pitchFamily="34" charset="0"/>
              </a:rPr>
              <a:t>Reducción del estrés hídrico en las plantas: Mantenimiento de niveles óptimos de humedad del suelo para un crecimiento saludable de los cultivos.</a:t>
            </a:r>
          </a:p>
          <a:p>
            <a:pPr marL="228600" indent="-228600">
              <a:buFont typeface="+mj-lt"/>
              <a:buAutoNum type="arabicPeriod"/>
            </a:pPr>
            <a:r>
              <a:rPr lang="es-MX" sz="1100" i="1" dirty="0">
                <a:solidFill>
                  <a:srgbClr val="115E21"/>
                </a:solidFill>
                <a:latin typeface="Agency FB" panose="020B0503020202020204" pitchFamily="34" charset="0"/>
              </a:rPr>
              <a:t>Control remoto: Capacidad de gestionar el sistema de riego desde cualquier lugar a través de la aplicación móvil.</a:t>
            </a:r>
          </a:p>
          <a:p>
            <a:pPr marL="228600" indent="-228600">
              <a:buFont typeface="+mj-lt"/>
              <a:buAutoNum type="arabicPeriod"/>
            </a:pPr>
            <a:r>
              <a:rPr lang="es-MX" sz="1100" i="1" dirty="0">
                <a:solidFill>
                  <a:srgbClr val="115E21"/>
                </a:solidFill>
                <a:latin typeface="Agency FB" panose="020B0503020202020204" pitchFamily="34" charset="0"/>
              </a:rPr>
              <a:t>Alertas y notificaciones: Recepción de avisos sobre condiciones anómalas o necesidades de mantenimiento del sistema.</a:t>
            </a:r>
          </a:p>
          <a:p>
            <a:pPr marL="228600" indent="-228600">
              <a:buFont typeface="+mj-lt"/>
              <a:buAutoNum type="arabicPeriod"/>
            </a:pPr>
            <a:r>
              <a:rPr lang="es-MX" sz="1100" i="1" dirty="0">
                <a:solidFill>
                  <a:srgbClr val="115E21"/>
                </a:solidFill>
                <a:latin typeface="Agency FB" panose="020B0503020202020204" pitchFamily="34" charset="0"/>
              </a:rPr>
              <a:t>Análisis predictivo: Uso de IA para prever las necesidades futuras de riego basadas en patrones históricos y pronósticos.</a:t>
            </a:r>
          </a:p>
          <a:p>
            <a:pPr marL="228600" indent="-228600">
              <a:buFont typeface="+mj-lt"/>
              <a:buAutoNum type="arabicPeriod"/>
            </a:pPr>
            <a:r>
              <a:rPr lang="es-MX" sz="1100" i="1" dirty="0">
                <a:solidFill>
                  <a:srgbClr val="115E21"/>
                </a:solidFill>
                <a:latin typeface="Agency FB" panose="020B0503020202020204" pitchFamily="34" charset="0"/>
              </a:rPr>
              <a:t>Mejora de la calidad de los cultivos: Reducción de períodos de estrés hídrico y nutricional, lo que puede resultar en una mejor calidad del producto final.</a:t>
            </a:r>
          </a:p>
          <a:p>
            <a:pPr marL="228600" indent="-228600">
              <a:buFont typeface="+mj-lt"/>
              <a:buAutoNum type="arabicPeriod"/>
            </a:pPr>
            <a:r>
              <a:rPr lang="es-MX" sz="1100" i="1" dirty="0">
                <a:solidFill>
                  <a:srgbClr val="115E21"/>
                </a:solidFill>
                <a:latin typeface="Agency FB" panose="020B0503020202020204" pitchFamily="34" charset="0"/>
              </a:rPr>
              <a:t>Sostenibilidad ambiental: Contribución a la conservación del agua y reducción del impacto ambiental de la agricultura.</a:t>
            </a:r>
          </a:p>
          <a:p>
            <a:pPr marL="228600" indent="-228600">
              <a:buFont typeface="+mj-lt"/>
              <a:buAutoNum type="arabicPeriod"/>
            </a:pPr>
            <a:r>
              <a:rPr lang="es-MX" sz="1100" i="1" dirty="0">
                <a:solidFill>
                  <a:srgbClr val="115E21"/>
                </a:solidFill>
                <a:latin typeface="Agency FB" panose="020B0503020202020204" pitchFamily="34" charset="0"/>
              </a:rPr>
              <a:t>Integración con otros sistemas agrícolas inteligentes: Posibilidad de conectar con otros dispositivos </a:t>
            </a:r>
            <a:r>
              <a:rPr lang="es-MX" sz="1100" i="1" dirty="0" err="1">
                <a:solidFill>
                  <a:srgbClr val="115E21"/>
                </a:solidFill>
                <a:latin typeface="Agency FB" panose="020B0503020202020204" pitchFamily="34" charset="0"/>
              </a:rPr>
              <a:t>IoT</a:t>
            </a:r>
            <a:r>
              <a:rPr lang="es-MX" sz="1100" i="1" dirty="0">
                <a:solidFill>
                  <a:srgbClr val="115E21"/>
                </a:solidFill>
                <a:latin typeface="Agency FB" panose="020B0503020202020204" pitchFamily="34" charset="0"/>
              </a:rPr>
              <a:t> para una gestión agrícola más completa.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85650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Indicadores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Consumo  de agua (sensores de flujo y presión);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Consumo eléctrico;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Roturas de bombas, motores, contactores eléctricos, válvulas, torceduras de equipos de movimiento continuo;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% ahorro de agua;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% ahorro de fertilizantes.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Aún no hablamos de incremento de productividad con tan pocos ciclos productivos, debido a que ésta puede estar asociada a otros factores ajenos a nuestro sistema. Por tanto, preferimos referirnos a </a:t>
            </a: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mejora de la rentabilidad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por la disminución de costos.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Nuestra tecnología ha representado entre un 30% y un 35% de ahorro en el consumo de agua por concepto de detección de roturas, atascos, salideros e interacción con las condiciones climáticas.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Permite producciones más limpias, al garantizar mayor uniformidad del riego y disminuir el empleo de agroquímicos hasta en 30%.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Solo en roturas de motores, bombas y equipos de riego ha representado un ahorro de casi un 90%. Todo lo cual es observable al finalizar el primer ciclo productivo.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Adicionalmente, representa mayor tranquilidad y confianza en el proceso de irrigación, así como una disminución en el consumo de electricidad y gastos adicionales de combustible, al reducir la incidencia del productor y por el concepto de monitoreo presencial.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Todo esto contribuye a lograr producciones sostenibles y eficientes a lograr un mejor manejo de los recursos, ayuda a reducir los conflictos actuales por causa del uso del agua y contribuye a revertir el problema de la sequía en las regiones más afectadas del país.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De igual manera, se contribuye a reducir el impacto del mal manejo de los recursos naturales sobre la clase más pobre, debido a que el 74% de los pobres a nivel mundial son directamente afectados por la degradación de la tierra.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Se contribuye al cuidado del manto acuífero y a frenar la desertificación, así como la reducción de la degradación de los suelos (52% de la tierra utilizada para la agricultura se ve moderada o severamente afectada por la degradación del suelo).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</p:txBody>
      </p:sp>
      <p:sp>
        <p:nvSpPr>
          <p:cNvPr id="299" name="Google Shape;2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/>
              <a:t>GRACIAS!!!</a:t>
            </a:r>
            <a:endParaRPr sz="2400" b="1" dirty="0"/>
          </a:p>
        </p:txBody>
      </p:sp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978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390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. Solución 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propia y modular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para la automatización para monitoreo y control inteligente en tiempo real de parcelas, sistemas de riego y bombeo.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Objetivo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Solucionar los problemas de afectación en cultivos y suelo que provocan la disminución de la productividad,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disminuyendo los riesgos asociados a factores químicos y físicos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los problemas ocasionados por el riego no uniforme, el derrame innecesario de agua y fertilizantes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sobre la base de la conjugación de tecnologías de Automatización, Comunicaciones e Inteligencia Artificial. Todo, desde una aplicación móvil realmente sencilla de manejar y un dispositivo acoplado a los equipos de riego y bombeo, que representan para el productor un ahorro en tiempo, combustible, agroquímicos y agua, contribuyendo a lograr producciones más limpias.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Así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prevención de roturas de equipos de riego y bombeo, debido a atascos (en equipos de movimiento continuo) o taponeo en las tuberías (en equipos estacionarios),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El incremento de la capacidad de reacción del productor ante las fallas,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automatizar equipos muy antiguos y con múltiples adaptaciones que otras marcas no tomarían en consideración,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Prevenir insuficiencias en los niveles de agua y fallas de electricidad.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Brindamos al productor una herramienta para el monitoreo y control en tiempo real todos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tus sistemas de riego y bombeo desde un mismo lugar sin importar el lugar donde se encuentren, que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no se puedan recorrer constantemente, con dificultad para detectar las fallas,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prolongar su vida útil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y ahorrar insumos como el combustible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. </a:t>
            </a:r>
            <a:endParaRPr lang="en-US" sz="800" b="0" i="0" u="none" strike="noStrike" cap="none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3382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6744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2685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794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eño personalizado">
  <p:cSld name="1_Diseño personalizad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1"/>
          <p:cNvPicPr preferRelativeResize="0"/>
          <p:nvPr userDrawn="1"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t="27205" b="41049"/>
          <a:stretch/>
        </p:blipFill>
        <p:spPr>
          <a:xfrm>
            <a:off x="-6985" y="4742815"/>
            <a:ext cx="12220575" cy="18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21"/>
          <p:cNvSpPr/>
          <p:nvPr/>
        </p:nvSpPr>
        <p:spPr>
          <a:xfrm>
            <a:off x="-14605" y="6575425"/>
            <a:ext cx="12220575" cy="35814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21"/>
          <p:cNvSpPr/>
          <p:nvPr userDrawn="1"/>
        </p:nvSpPr>
        <p:spPr>
          <a:xfrm>
            <a:off x="-6985" y="-77470"/>
            <a:ext cx="12206100" cy="4866000"/>
          </a:xfrm>
          <a:prstGeom prst="rect">
            <a:avLst/>
          </a:prstGeom>
          <a:gradFill>
            <a:gsLst>
              <a:gs pos="0">
                <a:srgbClr val="F6F9FC"/>
              </a:gs>
              <a:gs pos="74000">
                <a:schemeClr val="accent6">
                  <a:lumMod val="20000"/>
                  <a:lumOff val="80000"/>
                </a:schemeClr>
              </a:gs>
              <a:gs pos="100000">
                <a:srgbClr val="D6E3CD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9C282CE9-57D7-4D1C-9381-383CBFC632E9}"/>
              </a:ext>
            </a:extLst>
          </p:cNvPr>
          <p:cNvGrpSpPr/>
          <p:nvPr userDrawn="1"/>
        </p:nvGrpSpPr>
        <p:grpSpPr>
          <a:xfrm>
            <a:off x="1107821" y="6593008"/>
            <a:ext cx="10146335" cy="245844"/>
            <a:chOff x="1983125" y="6584216"/>
            <a:chExt cx="9210709" cy="245844"/>
          </a:xfrm>
        </p:grpSpPr>
        <p:pic>
          <p:nvPicPr>
            <p:cNvPr id="16" name="Google Shape;10;p21">
              <a:extLst>
                <a:ext uri="{FF2B5EF4-FFF2-40B4-BE49-F238E27FC236}">
                  <a16:creationId xmlns:a16="http://schemas.microsoft.com/office/drawing/2014/main" id="{7AE8E946-44CB-4672-B38A-8AE387CDD550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83125" y="6628086"/>
              <a:ext cx="194534" cy="181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1;p21">
              <a:extLst>
                <a:ext uri="{FF2B5EF4-FFF2-40B4-BE49-F238E27FC236}">
                  <a16:creationId xmlns:a16="http://schemas.microsoft.com/office/drawing/2014/main" id="{FD17AFAD-BB3B-4EEE-8788-EDC1C699A03B}"/>
                </a:ext>
              </a:extLst>
            </p:cNvPr>
            <p:cNvSpPr txBox="1"/>
            <p:nvPr/>
          </p:nvSpPr>
          <p:spPr>
            <a:xfrm>
              <a:off x="2221214" y="6584216"/>
              <a:ext cx="8972620" cy="215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https://dtaamerica.com/dta-agricola   |            contact@dtaamerica.com    |            625 152 3176    |             5a # 501, Cuauhtémoc, Chihuahua, México 31500</a:t>
              </a:r>
              <a:endParaRPr dirty="0"/>
            </a:p>
          </p:txBody>
        </p:sp>
        <p:pic>
          <p:nvPicPr>
            <p:cNvPr id="18" name="Google Shape;12;p21">
              <a:extLst>
                <a:ext uri="{FF2B5EF4-FFF2-40B4-BE49-F238E27FC236}">
                  <a16:creationId xmlns:a16="http://schemas.microsoft.com/office/drawing/2014/main" id="{A01D3065-F503-4835-AF14-17AE335CD199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616816" y="6595513"/>
              <a:ext cx="194534" cy="23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3;p21">
              <a:extLst>
                <a:ext uri="{FF2B5EF4-FFF2-40B4-BE49-F238E27FC236}">
                  <a16:creationId xmlns:a16="http://schemas.microsoft.com/office/drawing/2014/main" id="{4202D410-2AD7-4B4F-A7A5-42D1314911CA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673845" y="6635626"/>
              <a:ext cx="156591" cy="1944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14;p21">
              <a:extLst>
                <a:ext uri="{FF2B5EF4-FFF2-40B4-BE49-F238E27FC236}">
                  <a16:creationId xmlns:a16="http://schemas.microsoft.com/office/drawing/2014/main" id="{F1782F62-96C2-4A2A-805F-64308490C26C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052001" y="6642074"/>
              <a:ext cx="156591" cy="1635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09C55ECF-1FB8-481C-9A77-CA14007509BC}"/>
              </a:ext>
            </a:extLst>
          </p:cNvPr>
          <p:cNvSpPr/>
          <p:nvPr userDrawn="1"/>
        </p:nvSpPr>
        <p:spPr>
          <a:xfrm>
            <a:off x="0" y="-77470"/>
            <a:ext cx="12205970" cy="663395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AA1E4D89-54B4-47DD-880C-C6EF59D32C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t="23056"/>
          <a:stretch/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75C7E6C3-814F-4E1A-87F5-35937D8C30A7}"/>
              </a:ext>
            </a:extLst>
          </p:cNvPr>
          <p:cNvSpPr/>
          <p:nvPr userDrawn="1"/>
        </p:nvSpPr>
        <p:spPr>
          <a:xfrm>
            <a:off x="0" y="-97971"/>
            <a:ext cx="12224657" cy="6651171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sv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svg"/><Relationship Id="rId4" Type="http://schemas.openxmlformats.org/officeDocument/2006/relationships/image" Target="../media/image54.svg"/><Relationship Id="rId9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chart" Target="../charts/chart1.xml"/><Relationship Id="rId7" Type="http://schemas.openxmlformats.org/officeDocument/2006/relationships/image" Target="../media/image66.png"/><Relationship Id="rId12" Type="http://schemas.openxmlformats.org/officeDocument/2006/relationships/image" Target="../media/image7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jpeg"/><Relationship Id="rId5" Type="http://schemas.openxmlformats.org/officeDocument/2006/relationships/image" Target="../media/image64.jpe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microsoft.com/office/2007/relationships/hdphoto" Target="../media/hdphoto7.wdp"/><Relationship Id="rId4" Type="http://schemas.openxmlformats.org/officeDocument/2006/relationships/image" Target="../media/image7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8.png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78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eg"/><Relationship Id="rId13" Type="http://schemas.openxmlformats.org/officeDocument/2006/relationships/image" Target="../media/image88.png"/><Relationship Id="rId18" Type="http://schemas.microsoft.com/office/2007/relationships/hdphoto" Target="../media/hdphoto2.wdp"/><Relationship Id="rId3" Type="http://schemas.openxmlformats.org/officeDocument/2006/relationships/image" Target="../media/image79.jpeg"/><Relationship Id="rId21" Type="http://schemas.openxmlformats.org/officeDocument/2006/relationships/image" Target="../media/image92.png"/><Relationship Id="rId7" Type="http://schemas.openxmlformats.org/officeDocument/2006/relationships/image" Target="../media/image83.jpeg"/><Relationship Id="rId12" Type="http://schemas.microsoft.com/office/2007/relationships/hdphoto" Target="../media/hdphoto8.wdp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6" Type="http://schemas.microsoft.com/office/2007/relationships/hdphoto" Target="../media/hdphoto10.wdp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jpeg"/><Relationship Id="rId11" Type="http://schemas.openxmlformats.org/officeDocument/2006/relationships/image" Target="../media/image87.png"/><Relationship Id="rId24" Type="http://schemas.openxmlformats.org/officeDocument/2006/relationships/image" Target="../media/image95.png"/><Relationship Id="rId5" Type="http://schemas.openxmlformats.org/officeDocument/2006/relationships/image" Target="../media/image81.jpeg"/><Relationship Id="rId15" Type="http://schemas.openxmlformats.org/officeDocument/2006/relationships/image" Target="../media/image89.png"/><Relationship Id="rId23" Type="http://schemas.openxmlformats.org/officeDocument/2006/relationships/image" Target="../media/image94.png"/><Relationship Id="rId10" Type="http://schemas.openxmlformats.org/officeDocument/2006/relationships/image" Target="../media/image86.jpeg"/><Relationship Id="rId19" Type="http://schemas.openxmlformats.org/officeDocument/2006/relationships/image" Target="../media/image90.png"/><Relationship Id="rId4" Type="http://schemas.openxmlformats.org/officeDocument/2006/relationships/image" Target="../media/image80.jpeg"/><Relationship Id="rId9" Type="http://schemas.openxmlformats.org/officeDocument/2006/relationships/image" Target="../media/image85.jpeg"/><Relationship Id="rId14" Type="http://schemas.microsoft.com/office/2007/relationships/hdphoto" Target="../media/hdphoto9.wdp"/><Relationship Id="rId22" Type="http://schemas.openxmlformats.org/officeDocument/2006/relationships/image" Target="../media/image9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microsoft.com/office/2007/relationships/hdphoto" Target="../media/hdphoto15.wdp"/><Relationship Id="rId3" Type="http://schemas.openxmlformats.org/officeDocument/2006/relationships/image" Target="../media/image96.png"/><Relationship Id="rId7" Type="http://schemas.microsoft.com/office/2007/relationships/hdphoto" Target="../media/hdphoto12.wdp"/><Relationship Id="rId12" Type="http://schemas.openxmlformats.org/officeDocument/2006/relationships/image" Target="../media/image101.png"/><Relationship Id="rId2" Type="http://schemas.openxmlformats.org/officeDocument/2006/relationships/notesSlide" Target="../notesSlides/notesSlide17.xml"/><Relationship Id="rId16" Type="http://schemas.microsoft.com/office/2007/relationships/hdphoto" Target="../media/hdphoto16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microsoft.com/office/2007/relationships/hdphoto" Target="../media/hdphoto14.wdp"/><Relationship Id="rId5" Type="http://schemas.microsoft.com/office/2007/relationships/hdphoto" Target="../media/hdphoto11.wdp"/><Relationship Id="rId15" Type="http://schemas.openxmlformats.org/officeDocument/2006/relationships/image" Target="../media/image103.png"/><Relationship Id="rId10" Type="http://schemas.openxmlformats.org/officeDocument/2006/relationships/image" Target="../media/image100.png"/><Relationship Id="rId4" Type="http://schemas.openxmlformats.org/officeDocument/2006/relationships/image" Target="../media/image97.png"/><Relationship Id="rId9" Type="http://schemas.microsoft.com/office/2007/relationships/hdphoto" Target="../media/hdphoto13.wdp"/><Relationship Id="rId14" Type="http://schemas.openxmlformats.org/officeDocument/2006/relationships/image" Target="../media/image10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microsoft.com/office/2007/relationships/hdphoto" Target="../media/hdphoto2.wdp"/><Relationship Id="rId4" Type="http://schemas.openxmlformats.org/officeDocument/2006/relationships/diagramData" Target="../diagrams/data1.xml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png"/><Relationship Id="rId18" Type="http://schemas.openxmlformats.org/officeDocument/2006/relationships/image" Target="../media/image29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microsoft.com/office/2007/relationships/hdphoto" Target="../media/hdphoto4.wdp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6.png"/><Relationship Id="rId10" Type="http://schemas.openxmlformats.org/officeDocument/2006/relationships/image" Target="../media/image23.png"/><Relationship Id="rId19" Type="http://schemas.openxmlformats.org/officeDocument/2006/relationships/image" Target="../media/image30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21" Type="http://schemas.openxmlformats.org/officeDocument/2006/relationships/image" Target="../media/image16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4.sv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23" Type="http://schemas.openxmlformats.org/officeDocument/2006/relationships/image" Target="../media/image18.png"/><Relationship Id="rId10" Type="http://schemas.openxmlformats.org/officeDocument/2006/relationships/image" Target="../media/image38.svg"/><Relationship Id="rId19" Type="http://schemas.openxmlformats.org/officeDocument/2006/relationships/image" Target="../media/image19.png"/><Relationship Id="rId4" Type="http://schemas.openxmlformats.org/officeDocument/2006/relationships/image" Target="../media/image32.svg"/><Relationship Id="rId9" Type="http://schemas.openxmlformats.org/officeDocument/2006/relationships/image" Target="../media/image37.png"/><Relationship Id="rId14" Type="http://schemas.openxmlformats.org/officeDocument/2006/relationships/image" Target="../media/image42.svg"/><Relationship Id="rId22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8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ptura de pantalla de un videojuego&#10;&#10;Descripción generada automáticamente con confianza media">
            <a:extLst>
              <a:ext uri="{FF2B5EF4-FFF2-40B4-BE49-F238E27FC236}">
                <a16:creationId xmlns:a16="http://schemas.microsoft.com/office/drawing/2014/main" id="{1BA62121-755F-46AB-AFC6-1551CE9A85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806"/>
          <a:stretch/>
        </p:blipFill>
        <p:spPr>
          <a:xfrm>
            <a:off x="0" y="-86627"/>
            <a:ext cx="12192000" cy="6653507"/>
          </a:xfrm>
          <a:prstGeom prst="rect">
            <a:avLst/>
          </a:prstGeom>
        </p:spPr>
      </p:pic>
      <p:pic>
        <p:nvPicPr>
          <p:cNvPr id="57" name="Google Shape;57;p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376045" y="420370"/>
            <a:ext cx="9926320" cy="234061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8" name="Google Shape;58;p1"/>
          <p:cNvSpPr txBox="1"/>
          <p:nvPr/>
        </p:nvSpPr>
        <p:spPr>
          <a:xfrm>
            <a:off x="1288974" y="2496185"/>
            <a:ext cx="980745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1" u="none" strike="noStrike" cap="none" spc="13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Tecnologías</a:t>
            </a:r>
            <a:r>
              <a:rPr lang="en-US" sz="3200" b="0" i="1" u="none" strike="noStrike" cap="none" spc="1300" dirty="0">
                <a:solidFill>
                  <a:schemeClr val="accent6">
                    <a:lumMod val="75000"/>
                  </a:schemeClr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 para un </a:t>
            </a:r>
            <a:r>
              <a:rPr lang="en-US" sz="3200" b="0" i="1" u="none" strike="noStrike" cap="none" spc="13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mañana</a:t>
            </a:r>
            <a:endParaRPr sz="1200" spc="13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>
            <a:extLst>
              <a:ext uri="{FF2B5EF4-FFF2-40B4-BE49-F238E27FC236}">
                <a16:creationId xmlns:a16="http://schemas.microsoft.com/office/drawing/2014/main" id="{469FFD62-964A-E758-F2A6-75E6261917BF}"/>
              </a:ext>
            </a:extLst>
          </p:cNvPr>
          <p:cNvGrpSpPr/>
          <p:nvPr/>
        </p:nvGrpSpPr>
        <p:grpSpPr>
          <a:xfrm rot="5400000">
            <a:off x="2071221" y="-2155994"/>
            <a:ext cx="1076960" cy="5352732"/>
            <a:chOff x="383" y="2031"/>
            <a:chExt cx="1696" cy="8429"/>
          </a:xfrm>
        </p:grpSpPr>
        <p:sp>
          <p:nvSpPr>
            <p:cNvPr id="5" name="Google Shape;124;p6">
              <a:extLst>
                <a:ext uri="{FF2B5EF4-FFF2-40B4-BE49-F238E27FC236}">
                  <a16:creationId xmlns:a16="http://schemas.microsoft.com/office/drawing/2014/main" id="{9E9001E2-CEFB-6C8C-A822-4C6835978566}"/>
                </a:ext>
              </a:extLst>
            </p:cNvPr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Comercialización</a:t>
              </a:r>
              <a:b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IMPLEMENTACIÓN</a:t>
              </a:r>
              <a:endParaRPr lang="en-US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>
              <a:extLst>
                <a:ext uri="{FF2B5EF4-FFF2-40B4-BE49-F238E27FC236}">
                  <a16:creationId xmlns:a16="http://schemas.microsoft.com/office/drawing/2014/main" id="{C8CB44FF-EA71-FFF3-1E0C-F0F04B07DCA2}"/>
                </a:ext>
              </a:extLst>
            </p:cNvPr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60" name="Grupo 59">
            <a:extLst>
              <a:ext uri="{FF2B5EF4-FFF2-40B4-BE49-F238E27FC236}">
                <a16:creationId xmlns:a16="http://schemas.microsoft.com/office/drawing/2014/main" id="{0B2920D2-FBF0-9CE5-1BD4-B94FBEA43349}"/>
              </a:ext>
            </a:extLst>
          </p:cNvPr>
          <p:cNvGrpSpPr/>
          <p:nvPr/>
        </p:nvGrpSpPr>
        <p:grpSpPr>
          <a:xfrm>
            <a:off x="2272284" y="1343925"/>
            <a:ext cx="7647431" cy="4901342"/>
            <a:chOff x="2215529" y="1283314"/>
            <a:chExt cx="7647431" cy="4901342"/>
          </a:xfrm>
        </p:grpSpPr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82237C9B-9F1E-EC29-E3D6-371BEDB20D13}"/>
                </a:ext>
              </a:extLst>
            </p:cNvPr>
            <p:cNvCxnSpPr>
              <a:stCxn id="22" idx="2"/>
              <a:endCxn id="24" idx="0"/>
            </p:cNvCxnSpPr>
            <p:nvPr/>
          </p:nvCxnSpPr>
          <p:spPr>
            <a:xfrm flipH="1">
              <a:off x="3393466" y="5026100"/>
              <a:ext cx="2743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C22BD56A-9BD5-BA23-7287-9B488068BFAA}"/>
                </a:ext>
              </a:extLst>
            </p:cNvPr>
            <p:cNvCxnSpPr>
              <a:stCxn id="19" idx="2"/>
              <a:endCxn id="22" idx="0"/>
            </p:cNvCxnSpPr>
            <p:nvPr/>
          </p:nvCxnSpPr>
          <p:spPr>
            <a:xfrm flipH="1">
              <a:off x="3393468" y="4026804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F601E164-AE80-36AA-C8E3-3517D79C30A5}"/>
                </a:ext>
              </a:extLst>
            </p:cNvPr>
            <p:cNvCxnSpPr>
              <a:stCxn id="15" idx="2"/>
              <a:endCxn id="18" idx="0"/>
            </p:cNvCxnSpPr>
            <p:nvPr/>
          </p:nvCxnSpPr>
          <p:spPr>
            <a:xfrm>
              <a:off x="3390726" y="3027508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>
              <a:extLst>
                <a:ext uri="{FF2B5EF4-FFF2-40B4-BE49-F238E27FC236}">
                  <a16:creationId xmlns:a16="http://schemas.microsoft.com/office/drawing/2014/main" id="{D90E5A3C-FFEB-1F35-E882-2AF60EEC6967}"/>
                </a:ext>
              </a:extLst>
            </p:cNvPr>
            <p:cNvCxnSpPr>
              <a:stCxn id="12" idx="2"/>
              <a:endCxn id="16" idx="0"/>
            </p:cNvCxnSpPr>
            <p:nvPr/>
          </p:nvCxnSpPr>
          <p:spPr>
            <a:xfrm flipH="1">
              <a:off x="3393468" y="2028212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B06BA3F6-8D9E-325E-0FE4-14C700F5FF71}"/>
                </a:ext>
              </a:extLst>
            </p:cNvPr>
            <p:cNvGrpSpPr/>
            <p:nvPr/>
          </p:nvGrpSpPr>
          <p:grpSpPr>
            <a:xfrm>
              <a:off x="3090833" y="1422955"/>
              <a:ext cx="605269" cy="605269"/>
              <a:chOff x="847106" y="1498746"/>
              <a:chExt cx="410488" cy="410488"/>
            </a:xfrm>
          </p:grpSpPr>
          <p:sp>
            <p:nvSpPr>
              <p:cNvPr id="11" name="Arco 10">
                <a:extLst>
                  <a:ext uri="{FF2B5EF4-FFF2-40B4-BE49-F238E27FC236}">
                    <a16:creationId xmlns:a16="http://schemas.microsoft.com/office/drawing/2014/main" id="{7A02A94C-D438-4CFD-C24C-4082A5B4F973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12" name="Arco 11">
                <a:extLst>
                  <a:ext uri="{FF2B5EF4-FFF2-40B4-BE49-F238E27FC236}">
                    <a16:creationId xmlns:a16="http://schemas.microsoft.com/office/drawing/2014/main" id="{3C50DA58-BE3F-DA9A-6385-C2E2EE03E238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noFill/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0E5757D7-3C39-6965-2FD9-4B1280A3711A}"/>
                </a:ext>
              </a:extLst>
            </p:cNvPr>
            <p:cNvGrpSpPr/>
            <p:nvPr/>
          </p:nvGrpSpPr>
          <p:grpSpPr>
            <a:xfrm>
              <a:off x="3090833" y="2422251"/>
              <a:ext cx="605269" cy="605269"/>
              <a:chOff x="847106" y="1498746"/>
              <a:chExt cx="410488" cy="410488"/>
            </a:xfrm>
          </p:grpSpPr>
          <p:sp>
            <p:nvSpPr>
              <p:cNvPr id="15" name="Arco 14">
                <a:extLst>
                  <a:ext uri="{FF2B5EF4-FFF2-40B4-BE49-F238E27FC236}">
                    <a16:creationId xmlns:a16="http://schemas.microsoft.com/office/drawing/2014/main" id="{A8E42926-CAF3-E05D-DBE9-5A24F67E33DD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16" name="Arco 15">
                <a:extLst>
                  <a:ext uri="{FF2B5EF4-FFF2-40B4-BE49-F238E27FC236}">
                    <a16:creationId xmlns:a16="http://schemas.microsoft.com/office/drawing/2014/main" id="{2D235CD5-5FF2-1F99-4F63-90C7B0092F44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06C63C43-951D-14CB-7A9E-863F21CF40CB}"/>
                </a:ext>
              </a:extLst>
            </p:cNvPr>
            <p:cNvGrpSpPr/>
            <p:nvPr/>
          </p:nvGrpSpPr>
          <p:grpSpPr>
            <a:xfrm>
              <a:off x="3090833" y="3421547"/>
              <a:ext cx="605269" cy="605269"/>
              <a:chOff x="847106" y="1498746"/>
              <a:chExt cx="410488" cy="410488"/>
            </a:xfrm>
          </p:grpSpPr>
          <p:sp>
            <p:nvSpPr>
              <p:cNvPr id="18" name="Arco 17">
                <a:extLst>
                  <a:ext uri="{FF2B5EF4-FFF2-40B4-BE49-F238E27FC236}">
                    <a16:creationId xmlns:a16="http://schemas.microsoft.com/office/drawing/2014/main" id="{1AFC5608-BE56-2D59-5E7F-17BAEA2FBCAA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19" name="Arco 18">
                <a:extLst>
                  <a:ext uri="{FF2B5EF4-FFF2-40B4-BE49-F238E27FC236}">
                    <a16:creationId xmlns:a16="http://schemas.microsoft.com/office/drawing/2014/main" id="{5B4A5287-DF97-9FDA-61B9-43E53D43DB51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255DEC0E-DA21-4D0C-6682-99D9406F55F0}"/>
                </a:ext>
              </a:extLst>
            </p:cNvPr>
            <p:cNvGrpSpPr/>
            <p:nvPr/>
          </p:nvGrpSpPr>
          <p:grpSpPr>
            <a:xfrm>
              <a:off x="3090833" y="4420843"/>
              <a:ext cx="605269" cy="605269"/>
              <a:chOff x="847106" y="1498746"/>
              <a:chExt cx="410488" cy="410488"/>
            </a:xfrm>
          </p:grpSpPr>
          <p:sp>
            <p:nvSpPr>
              <p:cNvPr id="21" name="Arco 20">
                <a:extLst>
                  <a:ext uri="{FF2B5EF4-FFF2-40B4-BE49-F238E27FC236}">
                    <a16:creationId xmlns:a16="http://schemas.microsoft.com/office/drawing/2014/main" id="{DFF7FF8F-578A-5BCC-B96F-872A349ECB8E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22" name="Arco 21">
                <a:extLst>
                  <a:ext uri="{FF2B5EF4-FFF2-40B4-BE49-F238E27FC236}">
                    <a16:creationId xmlns:a16="http://schemas.microsoft.com/office/drawing/2014/main" id="{4DA60A01-98FA-9185-44BA-6AF36BC2ABCB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6E1D1070-5C29-A545-5AF3-BA85986333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5529" y="1725589"/>
              <a:ext cx="875303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861A57DB-CC0F-E391-1CCB-7A7ED3945B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5529" y="2724885"/>
              <a:ext cx="875303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8153F400-5554-22D2-3DAB-EDDA952375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5529" y="3724181"/>
              <a:ext cx="875303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329EB3C0-4541-C433-2F32-360BCF4265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5529" y="4723477"/>
              <a:ext cx="875303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31E5764E-93D7-79F9-B754-19B55B7658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5529" y="5722773"/>
              <a:ext cx="875303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88072083-B040-BA77-5C66-51C1C00B794E}"/>
                </a:ext>
              </a:extLst>
            </p:cNvPr>
            <p:cNvGrpSpPr/>
            <p:nvPr/>
          </p:nvGrpSpPr>
          <p:grpSpPr>
            <a:xfrm>
              <a:off x="3090832" y="5420139"/>
              <a:ext cx="605269" cy="605269"/>
              <a:chOff x="847106" y="1498746"/>
              <a:chExt cx="410488" cy="410488"/>
            </a:xfrm>
          </p:grpSpPr>
          <p:sp>
            <p:nvSpPr>
              <p:cNvPr id="24" name="Arco 23">
                <a:extLst>
                  <a:ext uri="{FF2B5EF4-FFF2-40B4-BE49-F238E27FC236}">
                    <a16:creationId xmlns:a16="http://schemas.microsoft.com/office/drawing/2014/main" id="{D5D58B46-7431-F1CE-AFA3-E686631285FF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25" name="Arco 24">
                <a:extLst>
                  <a:ext uri="{FF2B5EF4-FFF2-40B4-BE49-F238E27FC236}">
                    <a16:creationId xmlns:a16="http://schemas.microsoft.com/office/drawing/2014/main" id="{7D61518F-F025-D20D-4198-16FA14E8F76B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55363B65-016D-0B6F-1D90-97E4138B716B}"/>
                </a:ext>
              </a:extLst>
            </p:cNvPr>
            <p:cNvSpPr txBox="1"/>
            <p:nvPr/>
          </p:nvSpPr>
          <p:spPr>
            <a:xfrm>
              <a:off x="3897933" y="1283314"/>
              <a:ext cx="5965027" cy="4901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spcBef>
                  <a:spcPts val="1200"/>
                </a:spcBef>
                <a:spcAft>
                  <a:spcPts val="1800"/>
                </a:spcAft>
                <a:tabLst>
                  <a:tab pos="5781040" algn="l"/>
                </a:tabLst>
              </a:pPr>
              <a: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Encuentro inicial</a:t>
              </a:r>
              <a:b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Datos del suelo y Proyecto (opcional)</a:t>
              </a: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Selección del dispositivo</a:t>
              </a:r>
              <a:b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Basado en las necesidades del productor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Captura de información</a:t>
              </a:r>
              <a:b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Historial (opcional, altamente recomendado)</a:t>
              </a: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Instalación del Sistema en el campo</a:t>
              </a:r>
              <a:b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Puede ser solicitada o realizada por el propio productor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  <a:p>
              <a:pPr lvl="0">
                <a:spcAft>
                  <a:spcPts val="1200"/>
                </a:spcAft>
                <a:tabLst>
                  <a:tab pos="5781040" algn="l"/>
                </a:tabLst>
              </a:pPr>
              <a: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Diseño o carga del plan de riego</a:t>
              </a:r>
              <a:b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Basada en el perfil del suelo y las necesidades del cultivo</a:t>
              </a:r>
              <a:endParaRPr lang="es-MX" sz="40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A934D9DE-82C0-4183-0588-AA7B6C583D1B}"/>
                </a:ext>
              </a:extLst>
            </p:cNvPr>
            <p:cNvSpPr txBox="1"/>
            <p:nvPr/>
          </p:nvSpPr>
          <p:spPr>
            <a:xfrm>
              <a:off x="2330025" y="1283314"/>
              <a:ext cx="606256" cy="4503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ro</a:t>
              </a:r>
            </a:p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do</a:t>
              </a:r>
            </a:p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ro</a:t>
              </a:r>
            </a:p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to</a:t>
              </a:r>
            </a:p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to</a:t>
              </a:r>
            </a:p>
          </p:txBody>
        </p:sp>
        <p:pic>
          <p:nvPicPr>
            <p:cNvPr id="49" name="Gráfico 48" descr="Investigación con relleno sólido">
              <a:extLst>
                <a:ext uri="{FF2B5EF4-FFF2-40B4-BE49-F238E27FC236}">
                  <a16:creationId xmlns:a16="http://schemas.microsoft.com/office/drawing/2014/main" id="{7DBE54A8-385F-4A29-BD21-6FF71BB30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89500" y="1527451"/>
              <a:ext cx="403056" cy="403056"/>
            </a:xfrm>
            <a:prstGeom prst="rect">
              <a:avLst/>
            </a:prstGeom>
          </p:spPr>
        </p:pic>
        <p:pic>
          <p:nvPicPr>
            <p:cNvPr id="51" name="Gráfico 50" descr="Portapapeles parcialmente comprobado con relleno sólido">
              <a:extLst>
                <a:ext uri="{FF2B5EF4-FFF2-40B4-BE49-F238E27FC236}">
                  <a16:creationId xmlns:a16="http://schemas.microsoft.com/office/drawing/2014/main" id="{97FFEBA6-4F9D-67BF-9C85-D632D91BE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89500" y="5521245"/>
              <a:ext cx="403056" cy="403056"/>
            </a:xfrm>
            <a:prstGeom prst="rect">
              <a:avLst/>
            </a:prstGeom>
          </p:spPr>
        </p:pic>
        <p:pic>
          <p:nvPicPr>
            <p:cNvPr id="53" name="Gráfico 52" descr="Proteger con relleno sólido">
              <a:extLst>
                <a:ext uri="{FF2B5EF4-FFF2-40B4-BE49-F238E27FC236}">
                  <a16:creationId xmlns:a16="http://schemas.microsoft.com/office/drawing/2014/main" id="{E5545577-7205-9519-7DD7-42A2E5DB0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89500" y="4522798"/>
              <a:ext cx="403056" cy="403056"/>
            </a:xfrm>
            <a:prstGeom prst="rect">
              <a:avLst/>
            </a:prstGeom>
          </p:spPr>
        </p:pic>
        <p:pic>
          <p:nvPicPr>
            <p:cNvPr id="55" name="Gráfico 54" descr="energía renovable con relleno sólido">
              <a:extLst>
                <a:ext uri="{FF2B5EF4-FFF2-40B4-BE49-F238E27FC236}">
                  <a16:creationId xmlns:a16="http://schemas.microsoft.com/office/drawing/2014/main" id="{BE527000-6DB1-8DCF-EAB8-519346D85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89500" y="2525900"/>
              <a:ext cx="403056" cy="403056"/>
            </a:xfrm>
            <a:prstGeom prst="rect">
              <a:avLst/>
            </a:prstGeom>
          </p:spPr>
        </p:pic>
        <p:pic>
          <p:nvPicPr>
            <p:cNvPr id="59" name="Gráfico 58" descr="Gráfico de barras con relleno sólido">
              <a:extLst>
                <a:ext uri="{FF2B5EF4-FFF2-40B4-BE49-F238E27FC236}">
                  <a16:creationId xmlns:a16="http://schemas.microsoft.com/office/drawing/2014/main" id="{4D93F420-F3AC-3175-22DF-77A4DB22B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189500" y="3524349"/>
              <a:ext cx="403056" cy="4030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0485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F6A68FE5-5C72-71A7-B559-505981BA3A4F}"/>
              </a:ext>
            </a:extLst>
          </p:cNvPr>
          <p:cNvGrpSpPr/>
          <p:nvPr/>
        </p:nvGrpSpPr>
        <p:grpSpPr>
          <a:xfrm>
            <a:off x="159349" y="1437390"/>
            <a:ext cx="7684482" cy="5057076"/>
            <a:chOff x="1062194" y="1404926"/>
            <a:chExt cx="7684482" cy="5057076"/>
          </a:xfrm>
        </p:grpSpPr>
        <p:grpSp>
          <p:nvGrpSpPr>
            <p:cNvPr id="23" name="Grupo 22"/>
            <p:cNvGrpSpPr/>
            <p:nvPr/>
          </p:nvGrpSpPr>
          <p:grpSpPr>
            <a:xfrm>
              <a:off x="2760946" y="1404926"/>
              <a:ext cx="5985730" cy="5057076"/>
              <a:chOff x="677092" y="1093181"/>
              <a:chExt cx="5985730" cy="5057076"/>
            </a:xfrm>
          </p:grpSpPr>
          <p:graphicFrame>
            <p:nvGraphicFramePr>
              <p:cNvPr id="7" name="Gráfico 6"/>
              <p:cNvGraphicFramePr/>
              <p:nvPr>
                <p:extLst>
                  <p:ext uri="{D42A27DB-BD31-4B8C-83A1-F6EECF244321}">
                    <p14:modId xmlns:p14="http://schemas.microsoft.com/office/powerpoint/2010/main" val="3637919307"/>
                  </p:ext>
                </p:extLst>
              </p:nvPr>
            </p:nvGraphicFramePr>
            <p:xfrm>
              <a:off x="677092" y="1965000"/>
              <a:ext cx="4257807" cy="357291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36" name="Globo: línea doblada sin borde 35"/>
              <p:cNvSpPr/>
              <p:nvPr/>
            </p:nvSpPr>
            <p:spPr>
              <a:xfrm>
                <a:off x="4259739" y="5272556"/>
                <a:ext cx="2403083" cy="877701"/>
              </a:xfrm>
              <a:prstGeom prst="callout2">
                <a:avLst>
                  <a:gd name="adj1" fmla="val 52750"/>
                  <a:gd name="adj2" fmla="val -1493"/>
                  <a:gd name="adj3" fmla="val 52750"/>
                  <a:gd name="adj4" fmla="val -13921"/>
                  <a:gd name="adj5" fmla="val -558"/>
                  <a:gd name="adj6" fmla="val -27077"/>
                </a:avLst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MX" sz="2800" dirty="0"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sym typeface="Pacifico"/>
                  </a:rPr>
                  <a:t>Small and medium farmers</a:t>
                </a:r>
                <a:endParaRPr lang="es-MX" sz="2000" i="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sym typeface="Pacifico"/>
                </a:endParaRPr>
              </a:p>
            </p:txBody>
          </p:sp>
          <p:sp>
            <p:nvSpPr>
              <p:cNvPr id="37" name="Globo: línea doblada sin borde 36"/>
              <p:cNvSpPr/>
              <p:nvPr/>
            </p:nvSpPr>
            <p:spPr>
              <a:xfrm>
                <a:off x="933367" y="1093181"/>
                <a:ext cx="2802455" cy="569667"/>
              </a:xfrm>
              <a:prstGeom prst="callout2">
                <a:avLst>
                  <a:gd name="adj1" fmla="val 102688"/>
                  <a:gd name="adj2" fmla="val 19693"/>
                  <a:gd name="adj3" fmla="val 141925"/>
                  <a:gd name="adj4" fmla="val 19976"/>
                  <a:gd name="adj5" fmla="val 218781"/>
                  <a:gd name="adj6" fmla="val 30076"/>
                </a:avLst>
              </a:prstGeom>
              <a:noFill/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MX" sz="2800" b="1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sym typeface="Pacifico"/>
                  </a:rPr>
                  <a:t>High farmers</a:t>
                </a:r>
                <a:endParaRPr lang="es-MX" sz="2000" b="1" i="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sym typeface="Pacifico"/>
                </a:endParaRPr>
              </a:p>
            </p:txBody>
          </p:sp>
        </p:grpSp>
        <p:grpSp>
          <p:nvGrpSpPr>
            <p:cNvPr id="18" name="Grupo 17"/>
            <p:cNvGrpSpPr/>
            <p:nvPr/>
          </p:nvGrpSpPr>
          <p:grpSpPr>
            <a:xfrm>
              <a:off x="2269134" y="2433491"/>
              <a:ext cx="1348624" cy="565944"/>
              <a:chOff x="4348497" y="2415192"/>
              <a:chExt cx="1526518" cy="640598"/>
            </a:xfrm>
          </p:grpSpPr>
          <p:pic>
            <p:nvPicPr>
              <p:cNvPr id="19" name="Picture 2" descr="Home"/>
              <p:cNvPicPr>
                <a:picLocks noChangeAspect="1" noChangeArrowheads="1"/>
              </p:cNvPicPr>
              <p:nvPr/>
            </p:nvPicPr>
            <p:blipFill>
              <a:blip r:embed="rId4" cstate="hqprint"/>
              <a:srcRect/>
              <a:stretch>
                <a:fillRect/>
              </a:stretch>
            </p:blipFill>
            <p:spPr bwMode="auto">
              <a:xfrm>
                <a:off x="4448021" y="2415192"/>
                <a:ext cx="1426994" cy="5246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CuadroTexto 20"/>
              <p:cNvSpPr txBox="1"/>
              <p:nvPr/>
            </p:nvSpPr>
            <p:spPr>
              <a:xfrm>
                <a:off x="4348497" y="2840346"/>
                <a:ext cx="1426994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800" dirty="0"/>
                  <a:t>(https://www.agsense.com)</a:t>
                </a:r>
              </a:p>
            </p:txBody>
          </p:sp>
        </p:grpSp>
        <p:grpSp>
          <p:nvGrpSpPr>
            <p:cNvPr id="25" name="Grupo 24"/>
            <p:cNvGrpSpPr/>
            <p:nvPr/>
          </p:nvGrpSpPr>
          <p:grpSpPr>
            <a:xfrm>
              <a:off x="1391410" y="3051402"/>
              <a:ext cx="1685553" cy="429793"/>
              <a:chOff x="6054941" y="3807029"/>
              <a:chExt cx="1907895" cy="486488"/>
            </a:xfrm>
          </p:grpSpPr>
          <p:pic>
            <p:nvPicPr>
              <p:cNvPr id="26" name="Picture 4" descr="Solenoide Hunter Riego Para Todos Los Modelos De Valvulas - $ 1.499,00 en  Mercado Libre"/>
              <p:cNvPicPr>
                <a:picLocks noChangeAspect="1" noChangeArrowheads="1"/>
              </p:cNvPicPr>
              <p:nvPr/>
            </p:nvPicPr>
            <p:blipFill rotWithShape="1">
              <a:blip r:embed="rId5" cstate="hq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644969" y="3807029"/>
                <a:ext cx="1007304" cy="3443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CuadroTexto 26"/>
              <p:cNvSpPr txBox="1"/>
              <p:nvPr/>
            </p:nvSpPr>
            <p:spPr>
              <a:xfrm>
                <a:off x="6054941" y="4078073"/>
                <a:ext cx="1907895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s-MX" sz="800" i="1" dirty="0">
                    <a:solidFill>
                      <a:schemeClr val="accent5"/>
                    </a:solidFill>
                  </a:rPr>
                  <a:t>(https://www.hunterindustries.com/es)</a:t>
                </a:r>
              </a:p>
            </p:txBody>
          </p:sp>
        </p:grpSp>
        <p:grpSp>
          <p:nvGrpSpPr>
            <p:cNvPr id="28" name="Grupo 27"/>
            <p:cNvGrpSpPr/>
            <p:nvPr/>
          </p:nvGrpSpPr>
          <p:grpSpPr>
            <a:xfrm>
              <a:off x="1062194" y="2564619"/>
              <a:ext cx="1162977" cy="534001"/>
              <a:chOff x="4840189" y="3561401"/>
              <a:chExt cx="1316386" cy="604441"/>
            </a:xfrm>
          </p:grpSpPr>
          <p:pic>
            <p:nvPicPr>
              <p:cNvPr id="29" name="Picture 6" descr="Reinke | Sistemas de Riego | Directorio Agrícola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4992373" y="3561401"/>
                <a:ext cx="1111983" cy="486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CuadroTexto 32"/>
              <p:cNvSpPr txBox="1"/>
              <p:nvPr/>
            </p:nvSpPr>
            <p:spPr>
              <a:xfrm>
                <a:off x="4840189" y="3950398"/>
                <a:ext cx="1316386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800" dirty="0"/>
                  <a:t>(https://www.reinke.com)</a:t>
                </a:r>
              </a:p>
            </p:txBody>
          </p:sp>
        </p:grpSp>
        <p:grpSp>
          <p:nvGrpSpPr>
            <p:cNvPr id="34" name="Grupo 33"/>
            <p:cNvGrpSpPr/>
            <p:nvPr/>
          </p:nvGrpSpPr>
          <p:grpSpPr>
            <a:xfrm>
              <a:off x="1580947" y="2010435"/>
              <a:ext cx="1481620" cy="462816"/>
              <a:chOff x="3246309" y="1918557"/>
              <a:chExt cx="1677062" cy="523866"/>
            </a:xfrm>
          </p:grpSpPr>
          <p:pic>
            <p:nvPicPr>
              <p:cNvPr id="35" name="Picture 2" descr="A picture containing drawing&#10;&#10;Description automatically generated"/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477885" y="1918557"/>
                <a:ext cx="1445485" cy="358967"/>
              </a:xfrm>
              <a:prstGeom prst="rect">
                <a:avLst/>
              </a:prstGeom>
            </p:spPr>
          </p:pic>
          <p:sp>
            <p:nvSpPr>
              <p:cNvPr id="38" name="CuadroTexto 37"/>
              <p:cNvSpPr txBox="1"/>
              <p:nvPr/>
            </p:nvSpPr>
            <p:spPr>
              <a:xfrm>
                <a:off x="3246309" y="2226979"/>
                <a:ext cx="1677062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800" dirty="0"/>
                  <a:t>(https://ww2.valleyirrigation.com)</a:t>
                </a:r>
              </a:p>
            </p:txBody>
          </p:sp>
        </p:grpSp>
        <p:grpSp>
          <p:nvGrpSpPr>
            <p:cNvPr id="39" name="Grupo 38"/>
            <p:cNvGrpSpPr/>
            <p:nvPr/>
          </p:nvGrpSpPr>
          <p:grpSpPr>
            <a:xfrm>
              <a:off x="3644900" y="4014355"/>
              <a:ext cx="2661306" cy="893615"/>
              <a:chOff x="4423851" y="2430500"/>
              <a:chExt cx="2661306" cy="893615"/>
            </a:xfrm>
          </p:grpSpPr>
          <p:pic>
            <p:nvPicPr>
              <p:cNvPr id="40" name="Picture 12"/>
              <p:cNvPicPr>
                <a:picLocks noChangeAspect="1"/>
              </p:cNvPicPr>
              <p:nvPr/>
            </p:nvPicPr>
            <p:blipFill>
              <a:blip r:embed="rId8" cstate="hqprint">
                <a:biLevel thresh="25000"/>
              </a:blip>
              <a:stretch>
                <a:fillRect/>
              </a:stretch>
            </p:blipFill>
            <p:spPr>
              <a:xfrm>
                <a:off x="4469721" y="2430500"/>
                <a:ext cx="2589717" cy="73816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1" name="CuadroTexto 40"/>
              <p:cNvSpPr txBox="1"/>
              <p:nvPr/>
            </p:nvSpPr>
            <p:spPr>
              <a:xfrm>
                <a:off x="4423851" y="3077894"/>
                <a:ext cx="2661306" cy="24622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1000" spc="100" dirty="0">
                    <a:solidFill>
                      <a:schemeClr val="bg1"/>
                    </a:solidFill>
                  </a:rPr>
                  <a:t>(http://dtaamerica.com/dta-agricola)</a:t>
                </a:r>
              </a:p>
            </p:txBody>
          </p:sp>
        </p:grpSp>
        <p:grpSp>
          <p:nvGrpSpPr>
            <p:cNvPr id="42" name="Grupo 41"/>
            <p:cNvGrpSpPr/>
            <p:nvPr/>
          </p:nvGrpSpPr>
          <p:grpSpPr>
            <a:xfrm>
              <a:off x="2870199" y="5489930"/>
              <a:ext cx="1549402" cy="913400"/>
              <a:chOff x="6095192" y="2920357"/>
              <a:chExt cx="1753783" cy="1033887"/>
            </a:xfrm>
          </p:grpSpPr>
          <p:pic>
            <p:nvPicPr>
              <p:cNvPr id="43" name="Imagen 42"/>
              <p:cNvPicPr>
                <a:picLocks noChangeAspect="1"/>
              </p:cNvPicPr>
              <p:nvPr/>
            </p:nvPicPr>
            <p:blipFill>
              <a:blip r:embed="rId9" cstate="hqprint">
                <a:clrChange>
                  <a:clrFrom>
                    <a:srgbClr val="F6F6F6"/>
                  </a:clrFrom>
                  <a:clrTo>
                    <a:srgbClr val="F6F6F6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703943" y="2920357"/>
                <a:ext cx="640122" cy="846991"/>
              </a:xfrm>
              <a:prstGeom prst="rect">
                <a:avLst/>
              </a:prstGeom>
            </p:spPr>
          </p:pic>
          <p:sp>
            <p:nvSpPr>
              <p:cNvPr id="44" name="CuadroTexto 43"/>
              <p:cNvSpPr txBox="1"/>
              <p:nvPr/>
            </p:nvSpPr>
            <p:spPr>
              <a:xfrm>
                <a:off x="6095192" y="3710381"/>
                <a:ext cx="1753783" cy="243863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800" i="1" dirty="0">
                    <a:solidFill>
                      <a:schemeClr val="accent5">
                        <a:lumMod val="75000"/>
                      </a:schemeClr>
                    </a:solidFill>
                  </a:rPr>
                  <a:t>Vendedores independientes</a:t>
                </a:r>
              </a:p>
            </p:txBody>
          </p:sp>
        </p:grpSp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885E450F-11AC-937C-878F-BCB54A4A0AB6}"/>
                </a:ext>
              </a:extLst>
            </p:cNvPr>
            <p:cNvGrpSpPr/>
            <p:nvPr/>
          </p:nvGrpSpPr>
          <p:grpSpPr>
            <a:xfrm>
              <a:off x="1727195" y="3544891"/>
              <a:ext cx="1453897" cy="533729"/>
              <a:chOff x="372705" y="2445499"/>
              <a:chExt cx="1453897" cy="533729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4451" y="2445499"/>
                <a:ext cx="1382151" cy="307145"/>
              </a:xfrm>
              <a:prstGeom prst="rect">
                <a:avLst/>
              </a:prstGeom>
            </p:spPr>
          </p:pic>
          <p:sp>
            <p:nvSpPr>
              <p:cNvPr id="3" name="CuadroTexto 2"/>
              <p:cNvSpPr txBox="1"/>
              <p:nvPr/>
            </p:nvSpPr>
            <p:spPr>
              <a:xfrm>
                <a:off x="372705" y="2763784"/>
                <a:ext cx="1414170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800" dirty="0"/>
                  <a:t>(https://www.lindsay.com/)</a:t>
                </a:r>
              </a:p>
            </p:txBody>
          </p:sp>
        </p:grpSp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409D9541-FC71-997D-021C-293C4A837D0E}"/>
              </a:ext>
            </a:extLst>
          </p:cNvPr>
          <p:cNvGrpSpPr/>
          <p:nvPr/>
        </p:nvGrpSpPr>
        <p:grpSpPr>
          <a:xfrm>
            <a:off x="6964177" y="625220"/>
            <a:ext cx="4396969" cy="4971590"/>
            <a:chOff x="7530220" y="635422"/>
            <a:chExt cx="4396969" cy="4971590"/>
          </a:xfrm>
        </p:grpSpPr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69FFE206-51A4-0DC5-0C34-8455BD27F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30220" y="635422"/>
              <a:ext cx="1700139" cy="1696361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F94D87F9-1931-A173-BD6D-190661A1C831}"/>
                </a:ext>
              </a:extLst>
            </p:cNvPr>
            <p:cNvSpPr txBox="1"/>
            <p:nvPr/>
          </p:nvSpPr>
          <p:spPr>
            <a:xfrm>
              <a:off x="7823972" y="2423042"/>
              <a:ext cx="41032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MX" sz="1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HIGH DEMAND</a:t>
              </a:r>
            </a:p>
          </p:txBody>
        </p:sp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2ABCAC11-9AA2-3DF4-2D4A-06E963CBC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34702" y="785171"/>
              <a:ext cx="1285843" cy="1500732"/>
            </a:xfrm>
            <a:prstGeom prst="rect">
              <a:avLst/>
            </a:prstGeom>
          </p:spPr>
        </p:pic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8498B0D9-8292-6CA2-72E4-7209A58AB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54859" y="673105"/>
              <a:ext cx="761961" cy="1632252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6E35F008-8BD4-061D-1818-B70F35706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99769" y="2947973"/>
              <a:ext cx="4127420" cy="2181776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sp>
          <p:nvSpPr>
            <p:cNvPr id="46" name="Abrir corchete 45">
              <a:extLst>
                <a:ext uri="{FF2B5EF4-FFF2-40B4-BE49-F238E27FC236}">
                  <a16:creationId xmlns:a16="http://schemas.microsoft.com/office/drawing/2014/main" id="{408A740D-80E7-A496-1392-B58867AEB9C8}"/>
                </a:ext>
              </a:extLst>
            </p:cNvPr>
            <p:cNvSpPr/>
            <p:nvPr/>
          </p:nvSpPr>
          <p:spPr>
            <a:xfrm rot="16200000">
              <a:off x="9826286" y="303042"/>
              <a:ext cx="88222" cy="4092849"/>
            </a:xfrm>
            <a:prstGeom prst="leftBracke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F82A8A7C-1FAD-5F75-B6B2-0F9CFBF73152}"/>
                </a:ext>
              </a:extLst>
            </p:cNvPr>
            <p:cNvSpPr txBox="1"/>
            <p:nvPr/>
          </p:nvSpPr>
          <p:spPr>
            <a:xfrm>
              <a:off x="7823972" y="5237680"/>
              <a:ext cx="41032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MX" sz="1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HIGH REQUIREMENTS</a:t>
              </a:r>
            </a:p>
          </p:txBody>
        </p:sp>
        <p:sp>
          <p:nvSpPr>
            <p:cNvPr id="48" name="Abrir corchete 47">
              <a:extLst>
                <a:ext uri="{FF2B5EF4-FFF2-40B4-BE49-F238E27FC236}">
                  <a16:creationId xmlns:a16="http://schemas.microsoft.com/office/drawing/2014/main" id="{837B530B-01CA-81F1-8915-59519358A012}"/>
                </a:ext>
              </a:extLst>
            </p:cNvPr>
            <p:cNvSpPr/>
            <p:nvPr/>
          </p:nvSpPr>
          <p:spPr>
            <a:xfrm rot="16200000">
              <a:off x="9826286" y="3117680"/>
              <a:ext cx="88222" cy="4092849"/>
            </a:xfrm>
            <a:prstGeom prst="leftBracke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5" name="Google Shape;123;p6">
            <a:extLst>
              <a:ext uri="{FF2B5EF4-FFF2-40B4-BE49-F238E27FC236}">
                <a16:creationId xmlns:a16="http://schemas.microsoft.com/office/drawing/2014/main" id="{1080CFF1-75FC-85E9-5799-6509A936F309}"/>
              </a:ext>
            </a:extLst>
          </p:cNvPr>
          <p:cNvGrpSpPr/>
          <p:nvPr/>
        </p:nvGrpSpPr>
        <p:grpSpPr>
          <a:xfrm rot="5400000">
            <a:off x="1330140" y="-1270754"/>
            <a:ext cx="1076960" cy="3580958"/>
            <a:chOff x="382" y="1300"/>
            <a:chExt cx="1696" cy="8932"/>
          </a:xfrm>
        </p:grpSpPr>
        <p:sp>
          <p:nvSpPr>
            <p:cNvPr id="8" name="Google Shape;124;p6">
              <a:extLst>
                <a:ext uri="{FF2B5EF4-FFF2-40B4-BE49-F238E27FC236}">
                  <a16:creationId xmlns:a16="http://schemas.microsoft.com/office/drawing/2014/main" id="{A87B0B93-2372-817E-76FD-8885F009845E}"/>
                </a:ext>
              </a:extLst>
            </p:cNvPr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Comercialización</a:t>
              </a:r>
              <a:b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OBJETIVO</a:t>
              </a:r>
              <a:endParaRPr lang="en-US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10" name="Google Shape;125;p6">
              <a:extLst>
                <a:ext uri="{FF2B5EF4-FFF2-40B4-BE49-F238E27FC236}">
                  <a16:creationId xmlns:a16="http://schemas.microsoft.com/office/drawing/2014/main" id="{EFA3130F-7A67-3347-1908-4255682D52E1}"/>
                </a:ext>
              </a:extLst>
            </p:cNvPr>
            <p:cNvCxnSpPr>
              <a:cxnSpLocks/>
            </p:cNvCxnSpPr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upo 51"/>
          <p:cNvGrpSpPr/>
          <p:nvPr/>
        </p:nvGrpSpPr>
        <p:grpSpPr>
          <a:xfrm>
            <a:off x="1523765" y="1186475"/>
            <a:ext cx="8889222" cy="5186168"/>
            <a:chOff x="2354608" y="444500"/>
            <a:chExt cx="11754784" cy="6858000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 rotWithShape="1">
            <a:blip r:embed="rId3"/>
            <a:srcRect b="10622"/>
            <a:stretch>
              <a:fillRect/>
            </a:stretch>
          </p:blipFill>
          <p:spPr>
            <a:xfrm>
              <a:off x="2354608" y="444500"/>
              <a:ext cx="11754784" cy="6858000"/>
            </a:xfrm>
            <a:prstGeom prst="rect">
              <a:avLst/>
            </a:prstGeom>
            <a:ln>
              <a:solidFill>
                <a:srgbClr val="4A8522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96115" y="1645433"/>
              <a:ext cx="534004" cy="534004"/>
            </a:xfrm>
            <a:prstGeom prst="rect">
              <a:avLst/>
            </a:prstGeom>
          </p:spPr>
        </p:pic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51951" y="4474030"/>
              <a:ext cx="534004" cy="534004"/>
            </a:xfrm>
            <a:prstGeom prst="rect">
              <a:avLst/>
            </a:prstGeom>
          </p:spPr>
        </p:pic>
        <p:pic>
          <p:nvPicPr>
            <p:cNvPr id="20" name="Imagen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7511" y="2084114"/>
              <a:ext cx="534004" cy="534004"/>
            </a:xfrm>
            <a:prstGeom prst="rect">
              <a:avLst/>
            </a:prstGeom>
          </p:spPr>
        </p:pic>
        <p:pic>
          <p:nvPicPr>
            <p:cNvPr id="23" name="Imagen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26639" y="2351116"/>
              <a:ext cx="534004" cy="534004"/>
            </a:xfrm>
            <a:prstGeom prst="rect">
              <a:avLst/>
            </a:prstGeom>
          </p:spPr>
        </p:pic>
        <p:pic>
          <p:nvPicPr>
            <p:cNvPr id="24" name="Imagen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03603" y="848333"/>
              <a:ext cx="534004" cy="534004"/>
            </a:xfrm>
            <a:prstGeom prst="rect">
              <a:avLst/>
            </a:prstGeom>
          </p:spPr>
        </p:pic>
        <p:pic>
          <p:nvPicPr>
            <p:cNvPr id="29" name="Imagen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53223" y="1115335"/>
              <a:ext cx="534004" cy="534004"/>
            </a:xfrm>
            <a:prstGeom prst="rect">
              <a:avLst/>
            </a:prstGeom>
          </p:spPr>
        </p:pic>
        <p:pic>
          <p:nvPicPr>
            <p:cNvPr id="30" name="Imagen 2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02843" y="1342712"/>
              <a:ext cx="534004" cy="534004"/>
            </a:xfrm>
            <a:prstGeom prst="rect">
              <a:avLst/>
            </a:prstGeom>
          </p:spPr>
        </p:pic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22548" y="1546259"/>
              <a:ext cx="534004" cy="534004"/>
            </a:xfrm>
            <a:prstGeom prst="rect">
              <a:avLst/>
            </a:prstGeom>
          </p:spPr>
        </p:pic>
        <p:pic>
          <p:nvPicPr>
            <p:cNvPr id="32" name="Imagen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65471" y="808708"/>
              <a:ext cx="534003" cy="534003"/>
            </a:xfrm>
            <a:prstGeom prst="rect">
              <a:avLst/>
            </a:prstGeom>
          </p:spPr>
        </p:pic>
        <p:pic>
          <p:nvPicPr>
            <p:cNvPr id="33" name="Imagen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49475" y="611754"/>
              <a:ext cx="534003" cy="534003"/>
            </a:xfrm>
            <a:prstGeom prst="rect">
              <a:avLst/>
            </a:prstGeom>
          </p:spPr>
        </p:pic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84949" y="3550900"/>
              <a:ext cx="534004" cy="534004"/>
            </a:xfrm>
            <a:prstGeom prst="rect">
              <a:avLst/>
            </a:prstGeom>
          </p:spPr>
        </p:pic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17947" y="5293199"/>
              <a:ext cx="534004" cy="534004"/>
            </a:xfrm>
            <a:prstGeom prst="rect">
              <a:avLst/>
            </a:prstGeom>
          </p:spPr>
        </p:pic>
        <p:pic>
          <p:nvPicPr>
            <p:cNvPr id="36" name="Imagen 3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57275" y="4117712"/>
              <a:ext cx="534004" cy="534004"/>
            </a:xfrm>
            <a:prstGeom prst="rect">
              <a:avLst/>
            </a:prstGeom>
          </p:spPr>
        </p:pic>
        <p:pic>
          <p:nvPicPr>
            <p:cNvPr id="37" name="Imagen 3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44642" y="4036577"/>
              <a:ext cx="534004" cy="534004"/>
            </a:xfrm>
            <a:prstGeom prst="rect">
              <a:avLst/>
            </a:prstGeom>
          </p:spPr>
        </p:pic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53614" y="4702660"/>
              <a:ext cx="534004" cy="534004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20616" y="5055021"/>
              <a:ext cx="534004" cy="534004"/>
            </a:xfrm>
            <a:prstGeom prst="rect">
              <a:avLst/>
            </a:prstGeom>
          </p:spPr>
        </p:pic>
        <p:pic>
          <p:nvPicPr>
            <p:cNvPr id="41" name="Imagen 4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82340" y="5375998"/>
              <a:ext cx="534004" cy="534004"/>
            </a:xfrm>
            <a:prstGeom prst="rect">
              <a:avLst/>
            </a:prstGeom>
          </p:spPr>
        </p:pic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911804" y="4371544"/>
              <a:ext cx="534004" cy="534004"/>
            </a:xfrm>
            <a:prstGeom prst="rect">
              <a:avLst/>
            </a:prstGeom>
          </p:spPr>
        </p:pic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871313" y="6346032"/>
              <a:ext cx="534004" cy="534004"/>
            </a:xfrm>
            <a:prstGeom prst="rect">
              <a:avLst/>
            </a:prstGeom>
          </p:spPr>
        </p:pic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515765" y="6272812"/>
              <a:ext cx="534004" cy="534004"/>
            </a:xfrm>
            <a:prstGeom prst="rect">
              <a:avLst/>
            </a:prstGeom>
          </p:spPr>
        </p:pic>
        <p:pic>
          <p:nvPicPr>
            <p:cNvPr id="45" name="Imagen 4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714541" y="6467092"/>
              <a:ext cx="534004" cy="534004"/>
            </a:xfrm>
            <a:prstGeom prst="rect">
              <a:avLst/>
            </a:prstGeom>
          </p:spPr>
        </p:pic>
        <p:pic>
          <p:nvPicPr>
            <p:cNvPr id="46" name="Imagen 45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431767" y="1798899"/>
              <a:ext cx="534004" cy="534004"/>
            </a:xfrm>
            <a:prstGeom prst="rect">
              <a:avLst/>
            </a:prstGeom>
          </p:spPr>
        </p:pic>
        <p:pic>
          <p:nvPicPr>
            <p:cNvPr id="47" name="Imagen 46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108609" y="1722166"/>
              <a:ext cx="534004" cy="534004"/>
            </a:xfrm>
            <a:prstGeom prst="rect">
              <a:avLst/>
            </a:prstGeom>
          </p:spPr>
        </p:pic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164765" y="894901"/>
              <a:ext cx="534004" cy="534004"/>
            </a:xfrm>
            <a:prstGeom prst="rect">
              <a:avLst/>
            </a:prstGeom>
          </p:spPr>
        </p:pic>
        <p:pic>
          <p:nvPicPr>
            <p:cNvPr id="49" name="Imagen 48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955592" y="738986"/>
              <a:ext cx="534004" cy="534004"/>
            </a:xfrm>
            <a:prstGeom prst="rect">
              <a:avLst/>
            </a:prstGeom>
          </p:spPr>
        </p:pic>
        <p:pic>
          <p:nvPicPr>
            <p:cNvPr id="50" name="Imagen 49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872611" y="4058961"/>
              <a:ext cx="534004" cy="534004"/>
            </a:xfrm>
            <a:prstGeom prst="rect">
              <a:avLst/>
            </a:prstGeom>
          </p:spPr>
        </p:pic>
      </p:grpSp>
      <p:grpSp>
        <p:nvGrpSpPr>
          <p:cNvPr id="5" name="Google Shape;123;p6">
            <a:extLst>
              <a:ext uri="{FF2B5EF4-FFF2-40B4-BE49-F238E27FC236}">
                <a16:creationId xmlns:a16="http://schemas.microsoft.com/office/drawing/2014/main" id="{83DD04A3-1DD2-7621-C1BE-0399A1A25A14}"/>
              </a:ext>
            </a:extLst>
          </p:cNvPr>
          <p:cNvGrpSpPr/>
          <p:nvPr/>
        </p:nvGrpSpPr>
        <p:grpSpPr>
          <a:xfrm rot="5400000">
            <a:off x="1330140" y="-1270754"/>
            <a:ext cx="1076960" cy="3580958"/>
            <a:chOff x="382" y="1300"/>
            <a:chExt cx="1696" cy="8932"/>
          </a:xfrm>
        </p:grpSpPr>
        <p:sp>
          <p:nvSpPr>
            <p:cNvPr id="6" name="Google Shape;124;p6">
              <a:extLst>
                <a:ext uri="{FF2B5EF4-FFF2-40B4-BE49-F238E27FC236}">
                  <a16:creationId xmlns:a16="http://schemas.microsoft.com/office/drawing/2014/main" id="{D0521169-7270-FB17-F9D8-810D42D64FC8}"/>
                </a:ext>
              </a:extLst>
            </p:cNvPr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Comercialización</a:t>
              </a:r>
              <a:b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POSICIONAMIENTO</a:t>
              </a:r>
              <a:endParaRPr lang="en-US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7" name="Google Shape;125;p6">
              <a:extLst>
                <a:ext uri="{FF2B5EF4-FFF2-40B4-BE49-F238E27FC236}">
                  <a16:creationId xmlns:a16="http://schemas.microsoft.com/office/drawing/2014/main" id="{59D26D29-8C8F-1255-FFB1-0A90FFBB7EC7}"/>
                </a:ext>
              </a:extLst>
            </p:cNvPr>
            <p:cNvCxnSpPr>
              <a:cxnSpLocks/>
            </p:cNvCxnSpPr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87228">
            <a:off x="9433661" y="736103"/>
            <a:ext cx="2740364" cy="565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" name="Google Shape;123;p6"/>
          <p:cNvGrpSpPr/>
          <p:nvPr/>
        </p:nvGrpSpPr>
        <p:grpSpPr>
          <a:xfrm rot="5400000">
            <a:off x="2926963" y="-2867578"/>
            <a:ext cx="1076960" cy="6774605"/>
            <a:chOff x="382" y="1300"/>
            <a:chExt cx="1696" cy="8932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Comercialización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PRECIOS POR EQUIPO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aphicFrame>
        <p:nvGraphicFramePr>
          <p:cNvPr id="10" name="Tabla 10"/>
          <p:cNvGraphicFramePr>
            <a:graphicFrameLocks noGrp="1"/>
          </p:cNvGraphicFramePr>
          <p:nvPr/>
        </p:nvGraphicFramePr>
        <p:xfrm>
          <a:off x="5174197" y="1392494"/>
          <a:ext cx="4458970" cy="2743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{93296810-A885-4BE3-A3E7-6D5BEEA58F35}</a:tableStyleId>
              </a:tblPr>
              <a:tblGrid>
                <a:gridCol w="123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25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21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0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Agency FB" panose="020B0503020202020204" pitchFamily="34" charset="0"/>
                        </a:rPr>
                        <a:t>Controlador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Agency FB" panose="020B0503020202020204" pitchFamily="34" charset="0"/>
                        </a:rPr>
                        <a:t>Sistemas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Agency FB" panose="020B0503020202020204" pitchFamily="34" charset="0"/>
                        </a:rPr>
                        <a:t>DTA </a:t>
                      </a:r>
                      <a:r>
                        <a:rPr lang="es-MX" sz="1600" b="1" i="0" u="none" strike="noStrike" cap="none" dirty="0">
                          <a:solidFill>
                            <a:schemeClr val="lt1"/>
                          </a:solidFill>
                          <a:latin typeface="Bradley Hand" pitchFamily="2" charset="77"/>
                          <a:ea typeface="+mn-ea"/>
                          <a:cs typeface="+mn-cs"/>
                          <a:sym typeface="Arial" panose="020B0604020202020204"/>
                        </a:rPr>
                        <a:t>eco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Agency FB" panose="020B0503020202020204" pitchFamily="34" charset="0"/>
                        </a:rPr>
                        <a:t>DTA </a:t>
                      </a:r>
                      <a:r>
                        <a:rPr lang="es-MX" sz="1600" dirty="0">
                          <a:latin typeface="Bradley Hand" pitchFamily="2" charset="77"/>
                        </a:rPr>
                        <a:t>ma</a:t>
                      </a:r>
                      <a:r>
                        <a:rPr lang="es-MX" sz="2400" dirty="0">
                          <a:latin typeface="Bradley Hand" pitchFamily="2" charset="77"/>
                        </a:rPr>
                        <a:t>X</a:t>
                      </a:r>
                      <a:endParaRPr lang="es-MX" sz="1600" dirty="0">
                        <a:latin typeface="Bradley Hand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 err="1">
                          <a:latin typeface="Agency FB" panose="020B0503020202020204" pitchFamily="34" charset="0"/>
                        </a:rPr>
                        <a:t>PivotMonitor</a:t>
                      </a:r>
                      <a:endParaRPr lang="es-MX" sz="1600" b="1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Pivotes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Agency FB" panose="020B0503020202020204" pitchFamily="34" charset="0"/>
                        </a:rPr>
                        <a:t>$ 20,000.00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 err="1">
                          <a:latin typeface="Agency FB" panose="020B0503020202020204" pitchFamily="34" charset="0"/>
                        </a:rPr>
                        <a:t>PivotControl</a:t>
                      </a:r>
                      <a:endParaRPr lang="es-MX" sz="1600" b="1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Pivotes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$ 20,000.00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$ 30,000.00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 err="1">
                          <a:latin typeface="Agency FB" panose="020B0503020202020204" pitchFamily="34" charset="0"/>
                        </a:rPr>
                        <a:t>PumpControl</a:t>
                      </a:r>
                      <a:endParaRPr lang="es-MX" sz="1600" b="1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Bombeo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$ 10,000.00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$ 20,000.00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>
                          <a:latin typeface="Agency FB" panose="020B0503020202020204" pitchFamily="34" charset="0"/>
                        </a:rPr>
                        <a:t>DripControl-3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Estacionarios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$ 15,000.00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$ 25,000.00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>
                          <a:latin typeface="Agency FB" panose="020B0503020202020204" pitchFamily="34" charset="0"/>
                        </a:rPr>
                        <a:t>DripControl-7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Estacionarios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$ 20,000.00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$ 30,000.00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>
                          <a:latin typeface="Agency FB" panose="020B0503020202020204" pitchFamily="34" charset="0"/>
                        </a:rPr>
                        <a:t>DripControl-15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Estacionarios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$ 30,000.00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$ 40,000.00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" name="Gráfico 10"/>
          <p:cNvGraphicFramePr/>
          <p:nvPr/>
        </p:nvGraphicFramePr>
        <p:xfrm>
          <a:off x="417153" y="1392494"/>
          <a:ext cx="4652579" cy="30115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5A3AA735-B390-2135-0A6A-9DF43285D6EE}"/>
              </a:ext>
            </a:extLst>
          </p:cNvPr>
          <p:cNvGrpSpPr/>
          <p:nvPr/>
        </p:nvGrpSpPr>
        <p:grpSpPr>
          <a:xfrm>
            <a:off x="1039629" y="3060567"/>
            <a:ext cx="8490823" cy="3684875"/>
            <a:chOff x="1039629" y="3060567"/>
            <a:chExt cx="8490823" cy="3684875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5" cstate="screen"/>
            <a:stretch>
              <a:fillRect/>
            </a:stretch>
          </p:blipFill>
          <p:spPr>
            <a:xfrm>
              <a:off x="1240475" y="3060567"/>
              <a:ext cx="8289977" cy="3684875"/>
            </a:xfrm>
            <a:prstGeom prst="rect">
              <a:avLst/>
            </a:prstGeom>
          </p:spPr>
        </p:pic>
        <p:pic>
          <p:nvPicPr>
            <p:cNvPr id="8" name="Imagen 55">
              <a:extLst>
                <a:ext uri="{FF2B5EF4-FFF2-40B4-BE49-F238E27FC236}">
                  <a16:creationId xmlns:a16="http://schemas.microsoft.com/office/drawing/2014/main" id="{A4868618-BCC8-849D-26D2-A69A1F4E6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800235">
              <a:off x="1039629" y="4704382"/>
              <a:ext cx="1921995" cy="18442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>
            <a:extLst>
              <a:ext uri="{FF2B5EF4-FFF2-40B4-BE49-F238E27FC236}">
                <a16:creationId xmlns:a16="http://schemas.microsoft.com/office/drawing/2014/main" id="{469FFD62-964A-E758-F2A6-75E6261917BF}"/>
              </a:ext>
            </a:extLst>
          </p:cNvPr>
          <p:cNvGrpSpPr/>
          <p:nvPr/>
        </p:nvGrpSpPr>
        <p:grpSpPr>
          <a:xfrm rot="5400000">
            <a:off x="1330140" y="-1270754"/>
            <a:ext cx="1076960" cy="3580958"/>
            <a:chOff x="382" y="1300"/>
            <a:chExt cx="1696" cy="8932"/>
          </a:xfrm>
        </p:grpSpPr>
        <p:sp>
          <p:nvSpPr>
            <p:cNvPr id="5" name="Google Shape;124;p6">
              <a:extLst>
                <a:ext uri="{FF2B5EF4-FFF2-40B4-BE49-F238E27FC236}">
                  <a16:creationId xmlns:a16="http://schemas.microsoft.com/office/drawing/2014/main" id="{9E9001E2-CEFB-6C8C-A822-4C6835978566}"/>
                </a:ext>
              </a:extLst>
            </p:cNvPr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Comercialización</a:t>
              </a:r>
              <a:b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PRECIOS POR EQUIPOS</a:t>
              </a:r>
              <a:endParaRPr lang="en-US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Google Shape;125;p6">
              <a:extLst>
                <a:ext uri="{FF2B5EF4-FFF2-40B4-BE49-F238E27FC236}">
                  <a16:creationId xmlns:a16="http://schemas.microsoft.com/office/drawing/2014/main" id="{C8CB44FF-EA71-FFF3-1E0C-F0F04B07D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59C93BC3-30AB-82D6-65A5-6321A51DF854}"/>
              </a:ext>
            </a:extLst>
          </p:cNvPr>
          <p:cNvGrpSpPr/>
          <p:nvPr/>
        </p:nvGrpSpPr>
        <p:grpSpPr>
          <a:xfrm>
            <a:off x="1086801" y="2977057"/>
            <a:ext cx="10018396" cy="3549867"/>
            <a:chOff x="1086801" y="2977057"/>
            <a:chExt cx="10018396" cy="3549867"/>
          </a:xfrm>
        </p:grpSpPr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AA6F6052-E1B3-D956-E246-21811072E5F2}"/>
                </a:ext>
              </a:extLst>
            </p:cNvPr>
            <p:cNvGrpSpPr/>
            <p:nvPr/>
          </p:nvGrpSpPr>
          <p:grpSpPr>
            <a:xfrm>
              <a:off x="1086801" y="2977057"/>
              <a:ext cx="2708932" cy="3549867"/>
              <a:chOff x="1086801" y="2977057"/>
              <a:chExt cx="2708932" cy="3549867"/>
            </a:xfrm>
          </p:grpSpPr>
          <p:grpSp>
            <p:nvGrpSpPr>
              <p:cNvPr id="10" name="Grupo 9">
                <a:extLst>
                  <a:ext uri="{FF2B5EF4-FFF2-40B4-BE49-F238E27FC236}">
                    <a16:creationId xmlns:a16="http://schemas.microsoft.com/office/drawing/2014/main" id="{BBDCD11B-C258-22A2-29B0-D8D2F86C4EA6}"/>
                  </a:ext>
                </a:extLst>
              </p:cNvPr>
              <p:cNvGrpSpPr/>
              <p:nvPr/>
            </p:nvGrpSpPr>
            <p:grpSpPr>
              <a:xfrm>
                <a:off x="1086801" y="2977057"/>
                <a:ext cx="2708932" cy="3549867"/>
                <a:chOff x="1086801" y="2977057"/>
                <a:chExt cx="2708932" cy="3549867"/>
              </a:xfrm>
            </p:grpSpPr>
            <p:pic>
              <p:nvPicPr>
                <p:cNvPr id="38" name="Google Shape;195;p9">
                  <a:extLst>
                    <a:ext uri="{FF2B5EF4-FFF2-40B4-BE49-F238E27FC236}">
                      <a16:creationId xmlns:a16="http://schemas.microsoft.com/office/drawing/2014/main" id="{886260BD-AD46-40A3-8BAF-234E99801C22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 cstate="screen">
                  <a:alphaModFix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2327"/>
                <a:stretch/>
              </p:blipFill>
              <p:spPr>
                <a:xfrm>
                  <a:off x="1086801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1" name="Rectángulo 10">
                  <a:extLst>
                    <a:ext uri="{FF2B5EF4-FFF2-40B4-BE49-F238E27FC236}">
                      <a16:creationId xmlns:a16="http://schemas.microsoft.com/office/drawing/2014/main" id="{3F11C7E9-2258-18AB-C4BF-5B2EBEC28F6B}"/>
                    </a:ext>
                  </a:extLst>
                </p:cNvPr>
                <p:cNvSpPr/>
                <p:nvPr/>
              </p:nvSpPr>
              <p:spPr>
                <a:xfrm>
                  <a:off x="1252230" y="3652471"/>
                  <a:ext cx="2406869" cy="2874453"/>
                </a:xfrm>
                <a:prstGeom prst="rect">
                  <a:avLst/>
                </a:prstGeom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Sistemas de riego ilimitados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Monitoreo y control en tiempo real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Hasta 3 usuarios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Hojas técnicas de los cultivos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2 años de garantía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s-MX" sz="3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Agency FB" panose="020B0503020202020204" pitchFamily="34" charset="0"/>
                      <a:ea typeface="+mn-ea"/>
                      <a:cs typeface="+mn-cs"/>
                      <a:sym typeface="Arial"/>
                    </a:rPr>
                    <a:t>$ 3,000.00</a:t>
                  </a:r>
                  <a:endParaRPr kumimoji="0" lang="es-MX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ea typeface="+mn-ea"/>
                    <a:cs typeface="+mn-cs"/>
                    <a:sym typeface="Arial"/>
                  </a:endParaRPr>
                </a:p>
                <a:p>
                  <a:pPr algn="ctr"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por equipo</a:t>
                  </a:r>
                </a:p>
              </p:txBody>
            </p:sp>
          </p:grpSp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F1E95350-47F3-5A65-E2B9-24F53D214FDE}"/>
                  </a:ext>
                </a:extLst>
              </p:cNvPr>
              <p:cNvSpPr txBox="1"/>
              <p:nvPr/>
            </p:nvSpPr>
            <p:spPr>
              <a:xfrm flipH="1">
                <a:off x="1563653" y="2986886"/>
                <a:ext cx="17552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8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Basic</a:t>
                </a:r>
              </a:p>
            </p:txBody>
          </p:sp>
        </p:grpSp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5B5EB9A7-4EEB-3153-2223-4B51C65E26DC}"/>
                </a:ext>
              </a:extLst>
            </p:cNvPr>
            <p:cNvGrpSpPr/>
            <p:nvPr/>
          </p:nvGrpSpPr>
          <p:grpSpPr>
            <a:xfrm>
              <a:off x="4741533" y="2977057"/>
              <a:ext cx="2708932" cy="3549867"/>
              <a:chOff x="4741533" y="2977057"/>
              <a:chExt cx="2708932" cy="3549867"/>
            </a:xfrm>
          </p:grpSpPr>
          <p:grpSp>
            <p:nvGrpSpPr>
              <p:cNvPr id="21" name="Grupo 20">
                <a:extLst>
                  <a:ext uri="{FF2B5EF4-FFF2-40B4-BE49-F238E27FC236}">
                    <a16:creationId xmlns:a16="http://schemas.microsoft.com/office/drawing/2014/main" id="{A0C8A480-4EB4-48A1-75A4-809B08105453}"/>
                  </a:ext>
                </a:extLst>
              </p:cNvPr>
              <p:cNvGrpSpPr/>
              <p:nvPr/>
            </p:nvGrpSpPr>
            <p:grpSpPr>
              <a:xfrm>
                <a:off x="4741533" y="2977057"/>
                <a:ext cx="2708932" cy="3549867"/>
                <a:chOff x="4741533" y="2977057"/>
                <a:chExt cx="2708932" cy="3549867"/>
              </a:xfrm>
            </p:grpSpPr>
            <p:pic>
              <p:nvPicPr>
                <p:cNvPr id="7" name="Google Shape;195;p9">
                  <a:extLst>
                    <a:ext uri="{FF2B5EF4-FFF2-40B4-BE49-F238E27FC236}">
                      <a16:creationId xmlns:a16="http://schemas.microsoft.com/office/drawing/2014/main" id="{5F60BD50-5B31-321A-48E6-D4C39846F056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 cstate="screen">
                  <a:alphaModFix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2327"/>
                <a:stretch/>
              </p:blipFill>
              <p:spPr>
                <a:xfrm>
                  <a:off x="4741533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2" name="Rectángulo 11">
                  <a:extLst>
                    <a:ext uri="{FF2B5EF4-FFF2-40B4-BE49-F238E27FC236}">
                      <a16:creationId xmlns:a16="http://schemas.microsoft.com/office/drawing/2014/main" id="{7BC44D35-1935-05D8-2231-E27AAF16141B}"/>
                    </a:ext>
                  </a:extLst>
                </p:cNvPr>
                <p:cNvSpPr/>
                <p:nvPr/>
              </p:nvSpPr>
              <p:spPr>
                <a:xfrm>
                  <a:off x="4908329" y="3647091"/>
                  <a:ext cx="2368025" cy="2879833"/>
                </a:xfrm>
                <a:prstGeom prst="rect">
                  <a:avLst/>
                </a:prstGeom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Plan Básico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Hasta 5 usuarios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Asistencia de la IA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Monitoreo por satélite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Herramienta plan de riego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4 años de garantía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sz="1600" b="1" dirty="0">
                      <a:solidFill>
                        <a:srgbClr val="FF5050"/>
                      </a:solidFill>
                      <a:latin typeface="Agency FB" panose="020B0503020202020204" pitchFamily="34" charset="0"/>
                    </a:rPr>
                    <a:t>20% retorno de inversión</a:t>
                  </a:r>
                </a:p>
                <a:p>
                  <a:pPr algn="ctr">
                    <a:spcBef>
                      <a:spcPts val="600"/>
                    </a:spcBef>
                    <a:defRPr/>
                  </a:pPr>
                  <a:r>
                    <a:rPr lang="es-MX" sz="3200" b="1" dirty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$ 5,000.00</a:t>
                  </a:r>
                </a:p>
                <a:p>
                  <a:pPr algn="ctr"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por equipo</a:t>
                  </a:r>
                </a:p>
              </p:txBody>
            </p:sp>
          </p:grp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4B2B31F3-F34B-19B0-CE16-3D102A140F03}"/>
                  </a:ext>
                </a:extLst>
              </p:cNvPr>
              <p:cNvSpPr txBox="1"/>
              <p:nvPr/>
            </p:nvSpPr>
            <p:spPr>
              <a:xfrm flipH="1">
                <a:off x="5218385" y="2986886"/>
                <a:ext cx="17552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8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Professional</a:t>
                </a:r>
              </a:p>
            </p:txBody>
          </p:sp>
        </p:grpSp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C080D36F-7CCD-97A8-EF25-32473DCBED4D}"/>
                </a:ext>
              </a:extLst>
            </p:cNvPr>
            <p:cNvGrpSpPr/>
            <p:nvPr/>
          </p:nvGrpSpPr>
          <p:grpSpPr>
            <a:xfrm>
              <a:off x="8396265" y="2977057"/>
              <a:ext cx="2708932" cy="3549867"/>
              <a:chOff x="8396265" y="2977057"/>
              <a:chExt cx="2708932" cy="3549867"/>
            </a:xfrm>
          </p:grpSpPr>
          <p:grpSp>
            <p:nvGrpSpPr>
              <p:cNvPr id="22" name="Grupo 21">
                <a:extLst>
                  <a:ext uri="{FF2B5EF4-FFF2-40B4-BE49-F238E27FC236}">
                    <a16:creationId xmlns:a16="http://schemas.microsoft.com/office/drawing/2014/main" id="{51709AAE-CA70-AC1F-DF77-778EBF70F2EC}"/>
                  </a:ext>
                </a:extLst>
              </p:cNvPr>
              <p:cNvGrpSpPr/>
              <p:nvPr/>
            </p:nvGrpSpPr>
            <p:grpSpPr>
              <a:xfrm>
                <a:off x="8396265" y="2977057"/>
                <a:ext cx="2708932" cy="3549867"/>
                <a:chOff x="8396265" y="2977057"/>
                <a:chExt cx="2708932" cy="3549867"/>
              </a:xfrm>
            </p:grpSpPr>
            <p:pic>
              <p:nvPicPr>
                <p:cNvPr id="8" name="Google Shape;195;p9">
                  <a:extLst>
                    <a:ext uri="{FF2B5EF4-FFF2-40B4-BE49-F238E27FC236}">
                      <a16:creationId xmlns:a16="http://schemas.microsoft.com/office/drawing/2014/main" id="{787A869E-64DA-1040-EFCD-6F56C36A7E7F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 cstate="screen">
                  <a:alphaModFix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2327"/>
                <a:stretch/>
              </p:blipFill>
              <p:spPr>
                <a:xfrm>
                  <a:off x="8396265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3" name="Rectángulo 12">
                  <a:extLst>
                    <a:ext uri="{FF2B5EF4-FFF2-40B4-BE49-F238E27FC236}">
                      <a16:creationId xmlns:a16="http://schemas.microsoft.com/office/drawing/2014/main" id="{0987930F-F0AA-04DB-B3E3-F8872F4E3A7A}"/>
                    </a:ext>
                  </a:extLst>
                </p:cNvPr>
                <p:cNvSpPr/>
                <p:nvPr/>
              </p:nvSpPr>
              <p:spPr>
                <a:xfrm>
                  <a:off x="8563061" y="3657601"/>
                  <a:ext cx="2396359" cy="2869323"/>
                </a:xfrm>
                <a:prstGeom prst="rect">
                  <a:avLst/>
                </a:prstGeom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Monitoreo en tiempo real de productores asociados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Reportes de eficiencia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Análisis de productividad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sz="1600" b="1" dirty="0">
                      <a:solidFill>
                        <a:srgbClr val="FF5050"/>
                      </a:solidFill>
                      <a:latin typeface="Agency FB" panose="020B0503020202020204" pitchFamily="34" charset="0"/>
                    </a:rPr>
                    <a:t>30% retorno de inversión para productores asociados</a:t>
                  </a:r>
                </a:p>
                <a:p>
                  <a:pPr algn="ctr">
                    <a:spcBef>
                      <a:spcPts val="600"/>
                    </a:spcBef>
                    <a:defRPr/>
                  </a:pPr>
                  <a:r>
                    <a:rPr lang="es-MX" sz="3200" b="1" dirty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CONVENIADO</a:t>
                  </a:r>
                </a:p>
                <a:p>
                  <a:pPr marL="179388" indent="-179388">
                    <a:buFont typeface="Wingdings" panose="05000000000000000000" pitchFamily="2" charset="2"/>
                    <a:buChar char="ü"/>
                  </a:pPr>
                  <a:endParaRPr lang="es-MX" sz="1800" b="1" dirty="0">
                    <a:solidFill>
                      <a:srgbClr val="115E21"/>
                    </a:solidFill>
                    <a:latin typeface="Agency FB" panose="020B0503020202020204" pitchFamily="34" charset="0"/>
                  </a:endParaRPr>
                </a:p>
              </p:txBody>
            </p:sp>
          </p:grp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273660DC-CA30-7D56-75CC-1DDFBA4ECEDC}"/>
                  </a:ext>
                </a:extLst>
              </p:cNvPr>
              <p:cNvSpPr txBox="1"/>
              <p:nvPr/>
            </p:nvSpPr>
            <p:spPr>
              <a:xfrm flipH="1">
                <a:off x="8873117" y="2986886"/>
                <a:ext cx="17552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8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Business</a:t>
                </a:r>
              </a:p>
            </p:txBody>
          </p:sp>
        </p:grpSp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C3C1CD90-0DF9-55CE-E68E-B9D0C5E3F484}"/>
              </a:ext>
            </a:extLst>
          </p:cNvPr>
          <p:cNvGrpSpPr/>
          <p:nvPr/>
        </p:nvGrpSpPr>
        <p:grpSpPr>
          <a:xfrm>
            <a:off x="963499" y="299144"/>
            <a:ext cx="10894123" cy="2285801"/>
            <a:chOff x="963499" y="299144"/>
            <a:chExt cx="10894123" cy="2285801"/>
          </a:xfrm>
        </p:grpSpPr>
        <p:grpSp>
          <p:nvGrpSpPr>
            <p:cNvPr id="9" name="Grupo 19">
              <a:extLst>
                <a:ext uri="{FF2B5EF4-FFF2-40B4-BE49-F238E27FC236}">
                  <a16:creationId xmlns:a16="http://schemas.microsoft.com/office/drawing/2014/main" id="{94498063-B777-F960-6A55-9B18356121DC}"/>
                </a:ext>
              </a:extLst>
            </p:cNvPr>
            <p:cNvGrpSpPr/>
            <p:nvPr/>
          </p:nvGrpSpPr>
          <p:grpSpPr>
            <a:xfrm>
              <a:off x="963499" y="299144"/>
              <a:ext cx="10894123" cy="2285801"/>
              <a:chOff x="873749" y="229496"/>
              <a:chExt cx="10894123" cy="2285801"/>
            </a:xfrm>
          </p:grpSpPr>
          <p:sp>
            <p:nvSpPr>
              <p:cNvPr id="16" name="CuadroTexto 1">
                <a:extLst>
                  <a:ext uri="{FF2B5EF4-FFF2-40B4-BE49-F238E27FC236}">
                    <a16:creationId xmlns:a16="http://schemas.microsoft.com/office/drawing/2014/main" id="{37E57339-96E1-CE4D-1FF0-16A7CA55254F}"/>
                  </a:ext>
                </a:extLst>
              </p:cNvPr>
              <p:cNvSpPr txBox="1"/>
              <p:nvPr/>
            </p:nvSpPr>
            <p:spPr>
              <a:xfrm>
                <a:off x="873749" y="1186475"/>
                <a:ext cx="310373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s-MX" sz="3600" dirty="0"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 Plan de suscripción</a:t>
                </a:r>
                <a:endParaRPr lang="es-MX" sz="36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endParaRPr>
              </a:p>
            </p:txBody>
          </p:sp>
          <p:sp>
            <p:nvSpPr>
              <p:cNvPr id="20" name="CuadroTexto 13">
                <a:extLst>
                  <a:ext uri="{FF2B5EF4-FFF2-40B4-BE49-F238E27FC236}">
                    <a16:creationId xmlns:a16="http://schemas.microsoft.com/office/drawing/2014/main" id="{CB661ED8-9D37-0E60-CED6-B92C5C18B370}"/>
                  </a:ext>
                </a:extLst>
              </p:cNvPr>
              <p:cNvSpPr txBox="1"/>
              <p:nvPr/>
            </p:nvSpPr>
            <p:spPr>
              <a:xfrm>
                <a:off x="873749" y="1632284"/>
                <a:ext cx="322395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s-MX" sz="3600" dirty="0"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 por equipo instalado</a:t>
                </a:r>
                <a:endParaRPr lang="es-MX" sz="36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endParaRPr>
              </a:p>
            </p:txBody>
          </p:sp>
          <p:sp>
            <p:nvSpPr>
              <p:cNvPr id="23" name="CuadroTexto 14">
                <a:extLst>
                  <a:ext uri="{FF2B5EF4-FFF2-40B4-BE49-F238E27FC236}">
                    <a16:creationId xmlns:a16="http://schemas.microsoft.com/office/drawing/2014/main" id="{04D5D3BD-A7F3-C630-2312-F10967D209DC}"/>
                  </a:ext>
                </a:extLst>
              </p:cNvPr>
              <p:cNvSpPr txBox="1"/>
              <p:nvPr/>
            </p:nvSpPr>
            <p:spPr>
              <a:xfrm rot="20757615">
                <a:off x="4078490" y="847920"/>
                <a:ext cx="2467342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s-MX" sz="80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ANUAL</a:t>
                </a:r>
              </a:p>
            </p:txBody>
          </p:sp>
          <p:pic>
            <p:nvPicPr>
              <p:cNvPr id="24" name="Imagen 15">
                <a:extLst>
                  <a:ext uri="{FF2B5EF4-FFF2-40B4-BE49-F238E27FC236}">
                    <a16:creationId xmlns:a16="http://schemas.microsoft.com/office/drawing/2014/main" id="{122D0D5E-4163-5D26-3BC7-06634B37E8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/>
              <a:stretch>
                <a:fillRect/>
              </a:stretch>
            </p:blipFill>
            <p:spPr>
              <a:xfrm>
                <a:off x="6625434" y="229496"/>
                <a:ext cx="5142438" cy="2285801"/>
              </a:xfrm>
              <a:prstGeom prst="rect">
                <a:avLst/>
              </a:prstGeom>
            </p:spPr>
          </p:pic>
        </p:grpSp>
        <p:pic>
          <p:nvPicPr>
            <p:cNvPr id="15" name="Picture 2" descr="Brush lines set and underlines elements leinwandbilder • bilder Zick-Zack-,  unterstreichen, Skizze | myloview.de">
              <a:extLst>
                <a:ext uri="{FF2B5EF4-FFF2-40B4-BE49-F238E27FC236}">
                  <a16:creationId xmlns:a16="http://schemas.microsoft.com/office/drawing/2014/main" id="{4C9686F9-1C55-7BD0-0BF8-BF13D5C229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0" contrast="-4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26" t="6359" r="15003" b="83682"/>
            <a:stretch>
              <a:fillRect/>
            </a:stretch>
          </p:blipFill>
          <p:spPr bwMode="auto">
            <a:xfrm rot="20694975">
              <a:off x="4151898" y="2075642"/>
              <a:ext cx="2522694" cy="206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35387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87228">
            <a:off x="9433661" y="736103"/>
            <a:ext cx="2740364" cy="565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ED8999-C943-D839-F8C2-3241ED58F739}"/>
              </a:ext>
            </a:extLst>
          </p:cNvPr>
          <p:cNvSpPr txBox="1"/>
          <p:nvPr/>
        </p:nvSpPr>
        <p:spPr>
          <a:xfrm>
            <a:off x="276446" y="1257690"/>
            <a:ext cx="9601199" cy="4832092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MX" sz="2800" i="1" dirty="0">
                <a:solidFill>
                  <a:srgbClr val="115E21"/>
                </a:solidFill>
                <a:latin typeface="Agency FB" panose="020B0503020202020204" pitchFamily="34" charset="0"/>
              </a:rPr>
              <a:t>Optimización del uso del agua.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800" i="1" dirty="0">
                <a:solidFill>
                  <a:srgbClr val="115E21"/>
                </a:solidFill>
                <a:latin typeface="Agency FB" panose="020B0503020202020204" pitchFamily="34" charset="0"/>
              </a:rPr>
              <a:t>Reducción en gastos de energía eléctrica.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800" i="1" dirty="0">
                <a:solidFill>
                  <a:srgbClr val="115E21"/>
                </a:solidFill>
                <a:latin typeface="Agency FB" panose="020B0503020202020204" pitchFamily="34" charset="0"/>
              </a:rPr>
              <a:t>Mejora en el rendimiento de los cultivos.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800" i="1" dirty="0">
                <a:solidFill>
                  <a:srgbClr val="115E21"/>
                </a:solidFill>
                <a:latin typeface="Agency FB" panose="020B0503020202020204" pitchFamily="34" charset="0"/>
              </a:rPr>
              <a:t>Mejora de la calidad de los </a:t>
            </a:r>
            <a:br>
              <a:rPr lang="es-MX" sz="2800" i="1" dirty="0">
                <a:solidFill>
                  <a:srgbClr val="115E21"/>
                </a:solidFill>
                <a:latin typeface="Agency FB" panose="020B0503020202020204" pitchFamily="34" charset="0"/>
              </a:rPr>
            </a:br>
            <a:r>
              <a:rPr lang="es-MX" sz="2800" i="1" dirty="0">
                <a:solidFill>
                  <a:srgbClr val="115E21"/>
                </a:solidFill>
                <a:latin typeface="Agency FB" panose="020B0503020202020204" pitchFamily="34" charset="0"/>
              </a:rPr>
              <a:t>cultivos.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800" i="1" dirty="0">
                <a:solidFill>
                  <a:srgbClr val="115E21"/>
                </a:solidFill>
                <a:latin typeface="Agency FB" panose="020B0503020202020204" pitchFamily="34" charset="0"/>
              </a:rPr>
              <a:t>Reducción del estrés hídrico en las plantas.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800" i="1" dirty="0">
                <a:solidFill>
                  <a:srgbClr val="115E21"/>
                </a:solidFill>
                <a:latin typeface="Agency FB" panose="020B0503020202020204" pitchFamily="34" charset="0"/>
              </a:rPr>
              <a:t>Monitoreo y control en tiempo real.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800" i="1" dirty="0">
                <a:solidFill>
                  <a:srgbClr val="115E21"/>
                </a:solidFill>
                <a:latin typeface="Agency FB" panose="020B0503020202020204" pitchFamily="34" charset="0"/>
              </a:rPr>
              <a:t>Toma de decisiones informada.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800" i="1" dirty="0">
                <a:solidFill>
                  <a:srgbClr val="115E21"/>
                </a:solidFill>
                <a:latin typeface="Agency FB" panose="020B0503020202020204" pitchFamily="34" charset="0"/>
              </a:rPr>
              <a:t>Minimiza la intervención manual.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800" i="1" dirty="0">
                <a:solidFill>
                  <a:srgbClr val="115E21"/>
                </a:solidFill>
                <a:latin typeface="Agency FB" panose="020B0503020202020204" pitchFamily="34" charset="0"/>
              </a:rPr>
              <a:t>Detección temprana de problemas.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800" i="1" dirty="0">
                <a:solidFill>
                  <a:srgbClr val="115E21"/>
                </a:solidFill>
                <a:latin typeface="Agency FB" panose="020B0503020202020204" pitchFamily="34" charset="0"/>
              </a:rPr>
              <a:t>Programación de riego adaptativa.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800" i="1" dirty="0" err="1">
                <a:solidFill>
                  <a:srgbClr val="115E21"/>
                </a:solidFill>
                <a:latin typeface="Agency FB" panose="020B0503020202020204" pitchFamily="34" charset="0"/>
              </a:rPr>
              <a:t>Fertirrigación</a:t>
            </a:r>
            <a:r>
              <a:rPr lang="es-MX" sz="2800" i="1" dirty="0">
                <a:solidFill>
                  <a:srgbClr val="115E21"/>
                </a:solidFill>
                <a:latin typeface="Agency FB" panose="020B0503020202020204" pitchFamily="34" charset="0"/>
              </a:rPr>
              <a:t> precisa.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800" i="1" dirty="0">
                <a:solidFill>
                  <a:srgbClr val="115E21"/>
                </a:solidFill>
                <a:latin typeface="Agency FB" panose="020B0503020202020204" pitchFamily="34" charset="0"/>
              </a:rPr>
              <a:t>Control remoto desde cualquier lugar del mundo.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800" i="1" dirty="0">
                <a:solidFill>
                  <a:srgbClr val="115E21"/>
                </a:solidFill>
                <a:latin typeface="Agency FB" panose="020B0503020202020204" pitchFamily="34" charset="0"/>
              </a:rPr>
              <a:t>Alertas y notificaciones.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800" i="1" dirty="0">
                <a:solidFill>
                  <a:srgbClr val="115E21"/>
                </a:solidFill>
                <a:latin typeface="Agency FB" panose="020B0503020202020204" pitchFamily="34" charset="0"/>
              </a:rPr>
              <a:t>Análisis predictivo.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800" i="1" dirty="0">
                <a:solidFill>
                  <a:srgbClr val="115E21"/>
                </a:solidFill>
                <a:latin typeface="Agency FB" panose="020B0503020202020204" pitchFamily="34" charset="0"/>
              </a:rPr>
              <a:t>Sostenibilidad ambiental.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800" i="1" dirty="0">
                <a:solidFill>
                  <a:srgbClr val="115E21"/>
                </a:solidFill>
                <a:latin typeface="Agency FB" panose="020B0503020202020204" pitchFamily="34" charset="0"/>
              </a:rPr>
              <a:t>Integración con múltiples</a:t>
            </a:r>
            <a:br>
              <a:rPr lang="es-MX" sz="2800" i="1" dirty="0">
                <a:solidFill>
                  <a:srgbClr val="115E21"/>
                </a:solidFill>
                <a:latin typeface="Agency FB" panose="020B0503020202020204" pitchFamily="34" charset="0"/>
              </a:rPr>
            </a:br>
            <a:r>
              <a:rPr lang="es-MX" sz="2800" i="1" dirty="0">
                <a:solidFill>
                  <a:srgbClr val="115E21"/>
                </a:solidFill>
                <a:latin typeface="Agency FB" panose="020B0503020202020204" pitchFamily="34" charset="0"/>
              </a:rPr>
              <a:t>sistemas agrícolas.</a:t>
            </a:r>
          </a:p>
        </p:txBody>
      </p:sp>
      <p:grpSp>
        <p:nvGrpSpPr>
          <p:cNvPr id="18" name="Google Shape;123;p6">
            <a:extLst>
              <a:ext uri="{FF2B5EF4-FFF2-40B4-BE49-F238E27FC236}">
                <a16:creationId xmlns:a16="http://schemas.microsoft.com/office/drawing/2014/main" id="{183AF263-FB16-26D7-6FEC-B129D0FFDC56}"/>
              </a:ext>
            </a:extLst>
          </p:cNvPr>
          <p:cNvGrpSpPr/>
          <p:nvPr/>
        </p:nvGrpSpPr>
        <p:grpSpPr>
          <a:xfrm rot="5400000">
            <a:off x="2104244" y="-2088876"/>
            <a:ext cx="1076960" cy="5286687"/>
            <a:chOff x="536" y="2031"/>
            <a:chExt cx="1696" cy="8325"/>
          </a:xfrm>
        </p:grpSpPr>
        <p:sp>
          <p:nvSpPr>
            <p:cNvPr id="22" name="Google Shape;124;p6">
              <a:extLst>
                <a:ext uri="{FF2B5EF4-FFF2-40B4-BE49-F238E27FC236}">
                  <a16:creationId xmlns:a16="http://schemas.microsoft.com/office/drawing/2014/main" id="{B7A036BD-E522-01C1-B6DD-4E900A77AADE}"/>
                </a:ext>
              </a:extLst>
            </p:cNvPr>
            <p:cNvSpPr txBox="1"/>
            <p:nvPr/>
          </p:nvSpPr>
          <p:spPr>
            <a:xfrm rot="16200000">
              <a:off x="-2697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Impacto en la productividad</a:t>
              </a:r>
              <a:br>
                <a:rPr lang="es-MX" sz="4800" i="1" dirty="0">
                  <a:solidFill>
                    <a:srgbClr val="115E21"/>
                  </a:solidFill>
                  <a:latin typeface="Mistral" panose="03090702030407020403" pitchFamily="66" charset="0"/>
                  <a:ea typeface="Pacifico"/>
                  <a:cs typeface="Pacifico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CONTRIBUCIONES Y LOGROS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23" name="Google Shape;125;p6">
              <a:extLst>
                <a:ext uri="{FF2B5EF4-FFF2-40B4-BE49-F238E27FC236}">
                  <a16:creationId xmlns:a16="http://schemas.microsoft.com/office/drawing/2014/main" id="{DBCD8146-514D-E3BE-2D8D-7E922F9AA861}"/>
                </a:ext>
              </a:extLst>
            </p:cNvPr>
            <p:cNvCxnSpPr/>
            <p:nvPr/>
          </p:nvCxnSpPr>
          <p:spPr>
            <a:xfrm>
              <a:off x="1450" y="2079"/>
              <a:ext cx="0" cy="827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2967132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/>
          <p:cNvGrpSpPr/>
          <p:nvPr/>
        </p:nvGrpSpPr>
        <p:grpSpPr>
          <a:xfrm>
            <a:off x="7424469" y="1317588"/>
            <a:ext cx="4316759" cy="5025489"/>
            <a:chOff x="7588030" y="1321124"/>
            <a:chExt cx="4316759" cy="5025489"/>
          </a:xfrm>
        </p:grpSpPr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7994520" y="1321124"/>
              <a:ext cx="3527534" cy="470337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Imagen 8" descr="Imagen que contiene persona, exterior, parado, niño&#10;&#10;Descripción generada automáticamente"/>
            <p:cNvPicPr>
              <a:picLocks noChangeAspect="1"/>
            </p:cNvPicPr>
            <p:nvPr/>
          </p:nvPicPr>
          <p:blipFill rotWithShape="1">
            <a:blip r:embed="rId4" cstate="screen"/>
            <a:srcRect/>
            <a:stretch>
              <a:fillRect/>
            </a:stretch>
          </p:blipFill>
          <p:spPr>
            <a:xfrm rot="611867">
              <a:off x="10376339" y="4388348"/>
              <a:ext cx="1227073" cy="129953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21" name="Imagen 20"/>
            <p:cNvPicPr>
              <a:picLocks noChangeAspect="1"/>
            </p:cNvPicPr>
            <p:nvPr/>
          </p:nvPicPr>
          <p:blipFill rotWithShape="1">
            <a:blip r:embed="rId5" cstate="screen"/>
            <a:srcRect l="-1758" r="-432"/>
            <a:stretch>
              <a:fillRect/>
            </a:stretch>
          </p:blipFill>
          <p:spPr>
            <a:xfrm rot="1458345">
              <a:off x="10848722" y="5314950"/>
              <a:ext cx="1056067" cy="103166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0" name="Imagen 9" descr="Imagen que contiene exterior, pasto, hombre, agua&#10;&#10;Descripción generada automáticamente"/>
            <p:cNvPicPr>
              <a:picLocks noChangeAspect="1"/>
            </p:cNvPicPr>
            <p:nvPr/>
          </p:nvPicPr>
          <p:blipFill rotWithShape="1">
            <a:blip r:embed="rId6" cstate="screen"/>
            <a:srcRect/>
            <a:stretch>
              <a:fillRect/>
            </a:stretch>
          </p:blipFill>
          <p:spPr>
            <a:xfrm rot="66232">
              <a:off x="9089897" y="4323740"/>
              <a:ext cx="1300323" cy="112301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7" cstate="screen"/>
            <a:stretch>
              <a:fillRect/>
            </a:stretch>
          </p:blipFill>
          <p:spPr>
            <a:xfrm rot="20911297">
              <a:off x="7844728" y="4506447"/>
              <a:ext cx="1284426" cy="114799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 rotWithShape="1">
            <a:blip r:embed="rId8" cstate="screen"/>
            <a:srcRect/>
            <a:stretch>
              <a:fillRect/>
            </a:stretch>
          </p:blipFill>
          <p:spPr>
            <a:xfrm rot="504524">
              <a:off x="9850717" y="5222309"/>
              <a:ext cx="1272980" cy="106072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5" name="Imagen 14" descr="Un campo con árboles&#10;&#10;Descripción generada automáticamente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 rot="21258366">
              <a:off x="8659815" y="5206600"/>
              <a:ext cx="1283876" cy="112352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9" name="Imagen 18"/>
            <p:cNvPicPr>
              <a:picLocks noChangeAspect="1"/>
            </p:cNvPicPr>
            <p:nvPr/>
          </p:nvPicPr>
          <p:blipFill rotWithShape="1">
            <a:blip r:embed="rId10" cstate="screen"/>
            <a:srcRect/>
            <a:stretch>
              <a:fillRect/>
            </a:stretch>
          </p:blipFill>
          <p:spPr>
            <a:xfrm rot="20689508">
              <a:off x="7588030" y="5252563"/>
              <a:ext cx="1182560" cy="106735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D843A6AF-3683-BAFB-E409-EE095ACC0BC9}"/>
              </a:ext>
            </a:extLst>
          </p:cNvPr>
          <p:cNvGrpSpPr/>
          <p:nvPr/>
        </p:nvGrpSpPr>
        <p:grpSpPr>
          <a:xfrm>
            <a:off x="612573" y="1370482"/>
            <a:ext cx="6376430" cy="4783541"/>
            <a:chOff x="612573" y="1370482"/>
            <a:chExt cx="6376430" cy="4783541"/>
          </a:xfrm>
        </p:grpSpPr>
        <p:pic>
          <p:nvPicPr>
            <p:cNvPr id="8" name="Picture 2" descr="Brush lines set and underlines elements leinwandbilder • bilder Zick-Zack-,  unterstreichen, Skizze | myloview.de"/>
            <p:cNvPicPr>
              <a:picLocks noChangeAspect="1" noChangeArrowheads="1"/>
            </p:cNvPicPr>
            <p:nvPr/>
          </p:nvPicPr>
          <p:blipFill rotWithShape="1">
            <a:blip r:embed="rId11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40000" contrast="-20000"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26" t="6359" r="15003" b="83682"/>
            <a:stretch>
              <a:fillRect/>
            </a:stretch>
          </p:blipFill>
          <p:spPr bwMode="auto">
            <a:xfrm>
              <a:off x="3261954" y="5988476"/>
              <a:ext cx="2024114" cy="165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5" name="Google Shape;305;p14"/>
            <p:cNvGrpSpPr/>
            <p:nvPr/>
          </p:nvGrpSpPr>
          <p:grpSpPr>
            <a:xfrm>
              <a:off x="3772564" y="1370482"/>
              <a:ext cx="3216439" cy="1588114"/>
              <a:chOff x="9791" y="1542"/>
              <a:chExt cx="6330" cy="3598"/>
            </a:xfrm>
          </p:grpSpPr>
          <p:grpSp>
            <p:nvGrpSpPr>
              <p:cNvPr id="306" name="Google Shape;306;p14"/>
              <p:cNvGrpSpPr/>
              <p:nvPr/>
            </p:nvGrpSpPr>
            <p:grpSpPr>
              <a:xfrm>
                <a:off x="9791" y="1665"/>
                <a:ext cx="6330" cy="3475"/>
                <a:chOff x="660" y="4464"/>
                <a:chExt cx="3237" cy="3475"/>
              </a:xfrm>
            </p:grpSpPr>
            <p:sp>
              <p:nvSpPr>
                <p:cNvPr id="307" name="Google Shape;307;p14"/>
                <p:cNvSpPr/>
                <p:nvPr/>
              </p:nvSpPr>
              <p:spPr>
                <a:xfrm>
                  <a:off x="754" y="4464"/>
                  <a:ext cx="3055" cy="3475"/>
                </a:xfrm>
                <a:prstGeom prst="roundRect">
                  <a:avLst>
                    <a:gd name="adj" fmla="val 10608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7150" cap="flat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s-MX" sz="160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08" name="Google Shape;308;p14"/>
                <p:cNvSpPr txBox="1"/>
                <p:nvPr/>
              </p:nvSpPr>
              <p:spPr>
                <a:xfrm>
                  <a:off x="660" y="6955"/>
                  <a:ext cx="3237" cy="837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MX" sz="18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AHORRO DE FERTILIZANTES</a:t>
                  </a:r>
                  <a:endParaRPr lang="es-MX" sz="1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pic>
            <p:nvPicPr>
              <p:cNvPr id="309" name="Google Shape;309;p14"/>
              <p:cNvPicPr preferRelativeResize="0"/>
              <p:nvPr/>
            </p:nvPicPr>
            <p:blipFill rotWithShape="1">
              <a:blip r:embed="rId13" cstate="screen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4200" y="2299"/>
                <a:ext cx="1521" cy="152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</p:pic>
          <p:sp>
            <p:nvSpPr>
              <p:cNvPr id="310" name="Google Shape;310;p14"/>
              <p:cNvSpPr txBox="1"/>
              <p:nvPr/>
            </p:nvSpPr>
            <p:spPr>
              <a:xfrm>
                <a:off x="9909" y="1542"/>
                <a:ext cx="4459" cy="260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8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30%</a:t>
                </a:r>
                <a:endParaRPr lang="es-MX" sz="8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311" name="Google Shape;311;p14"/>
            <p:cNvGrpSpPr/>
            <p:nvPr/>
          </p:nvGrpSpPr>
          <p:grpSpPr>
            <a:xfrm>
              <a:off x="616590" y="1370482"/>
              <a:ext cx="3020810" cy="1588114"/>
              <a:chOff x="3580" y="1542"/>
              <a:chExt cx="5945" cy="3598"/>
            </a:xfrm>
          </p:grpSpPr>
          <p:grpSp>
            <p:nvGrpSpPr>
              <p:cNvPr id="312" name="Google Shape;312;p14"/>
              <p:cNvGrpSpPr/>
              <p:nvPr/>
            </p:nvGrpSpPr>
            <p:grpSpPr>
              <a:xfrm>
                <a:off x="3580" y="1665"/>
                <a:ext cx="5945" cy="3475"/>
                <a:chOff x="1252" y="4464"/>
                <a:chExt cx="3040" cy="3475"/>
              </a:xfrm>
            </p:grpSpPr>
            <p:sp>
              <p:nvSpPr>
                <p:cNvPr id="313" name="Google Shape;313;p14"/>
                <p:cNvSpPr/>
                <p:nvPr/>
              </p:nvSpPr>
              <p:spPr>
                <a:xfrm>
                  <a:off x="1252" y="4464"/>
                  <a:ext cx="3040" cy="3475"/>
                </a:xfrm>
                <a:prstGeom prst="roundRect">
                  <a:avLst>
                    <a:gd name="adj" fmla="val 10608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 cap="flat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s-MX" sz="1600" dirty="0">
                    <a:solidFill>
                      <a:schemeClr val="accent6">
                        <a:lumMod val="75000"/>
                      </a:schemeClr>
                    </a:solidFill>
                    <a:effectLst>
                      <a:glow rad="1397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14" name="Google Shape;314;p14"/>
                <p:cNvSpPr txBox="1"/>
                <p:nvPr/>
              </p:nvSpPr>
              <p:spPr>
                <a:xfrm>
                  <a:off x="1299" y="6927"/>
                  <a:ext cx="2939" cy="837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MX" sz="18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Quattrocento Sans"/>
                      <a:sym typeface="Quattrocento Sans"/>
                    </a:rPr>
                    <a:t>AHORRO DE AGUA</a:t>
                  </a:r>
                  <a:endParaRPr lang="es-MX" sz="1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316" name="Google Shape;316;p14"/>
              <p:cNvSpPr txBox="1"/>
              <p:nvPr/>
            </p:nvSpPr>
            <p:spPr>
              <a:xfrm>
                <a:off x="3581" y="1542"/>
                <a:ext cx="4292" cy="260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8000" b="1" dirty="0">
                    <a:solidFill>
                      <a:schemeClr val="bg1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35%</a:t>
                </a:r>
                <a:endParaRPr lang="es-MX" sz="12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43" name="Google Shape;317;p14"/>
            <p:cNvPicPr preferRelativeResize="0"/>
            <p:nvPr/>
          </p:nvPicPr>
          <p:blipFill rotWithShape="1">
            <a:blip r:embed="rId15" cstate="screen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2696351" y="1659593"/>
              <a:ext cx="762697" cy="67223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grpSp>
          <p:nvGrpSpPr>
            <p:cNvPr id="4" name="Grupo 3"/>
            <p:cNvGrpSpPr/>
            <p:nvPr/>
          </p:nvGrpSpPr>
          <p:grpSpPr>
            <a:xfrm>
              <a:off x="617099" y="4620085"/>
              <a:ext cx="6282980" cy="1491736"/>
              <a:chOff x="8828498" y="4596514"/>
              <a:chExt cx="4659311" cy="1140746"/>
            </a:xfrm>
            <a:effectLst>
              <a:glow rad="101600">
                <a:schemeClr val="bg1">
                  <a:alpha val="60000"/>
                </a:schemeClr>
              </a:glow>
            </a:effectLst>
          </p:grpSpPr>
          <p:sp>
            <p:nvSpPr>
              <p:cNvPr id="5" name="Google Shape;70;p2"/>
              <p:cNvSpPr txBox="1"/>
              <p:nvPr/>
            </p:nvSpPr>
            <p:spPr>
              <a:xfrm>
                <a:off x="9519629" y="4596514"/>
                <a:ext cx="3968180" cy="77665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6000" b="1" dirty="0">
                    <a:solidFill>
                      <a:srgbClr val="AD494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57</a:t>
                </a:r>
                <a:r>
                  <a:rPr lang="es-MX" sz="6000" b="1" dirty="0">
                    <a:solidFill>
                      <a:srgbClr val="AD4949"/>
                    </a:solidFill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%</a:t>
                </a:r>
                <a:r>
                  <a:rPr lang="es-MX" sz="6000" b="1" dirty="0">
                    <a:solidFill>
                      <a:srgbClr val="C00000"/>
                    </a:solidFill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 </a:t>
                </a:r>
                <a:r>
                  <a:rPr lang="es-MX" sz="6000" b="1" dirty="0"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– 35%</a:t>
                </a:r>
                <a:r>
                  <a:rPr lang="es-MX" sz="60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 </a:t>
                </a:r>
                <a:r>
                  <a:rPr lang="es-MX" sz="6000" b="1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= 22</a:t>
                </a:r>
                <a:r>
                  <a:rPr lang="es-MX" sz="60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%</a:t>
                </a:r>
                <a:endParaRPr lang="es-MX" sz="12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pic>
            <p:nvPicPr>
              <p:cNvPr id="6" name="Google Shape;107;p5"/>
              <p:cNvPicPr preferRelativeResize="0"/>
              <p:nvPr/>
            </p:nvPicPr>
            <p:blipFill rotWithShape="1">
              <a:blip r:embed="rId17" cstate="screen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rightnessContrast bright="-20000" contrast="-40000"/>
                        </a14:imgEffect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828498" y="4713473"/>
                <a:ext cx="884441" cy="92434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" name="Google Shape;70;p2"/>
              <p:cNvSpPr txBox="1"/>
              <p:nvPr/>
            </p:nvSpPr>
            <p:spPr>
              <a:xfrm>
                <a:off x="10227237" y="5290107"/>
                <a:ext cx="2602654" cy="44715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3200" b="1" dirty="0">
                    <a:solidFill>
                      <a:srgbClr val="115E21"/>
                    </a:solidFill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Ahorro de agua</a:t>
                </a:r>
                <a:endParaRPr lang="es-MX" b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12" name="Rectángulo: esquinas redondeadas 22">
              <a:extLst>
                <a:ext uri="{FF2B5EF4-FFF2-40B4-BE49-F238E27FC236}">
                  <a16:creationId xmlns:a16="http://schemas.microsoft.com/office/drawing/2014/main" id="{8B48FE7F-D3D7-C5F3-9232-6737C919BEA7}"/>
                </a:ext>
              </a:extLst>
            </p:cNvPr>
            <p:cNvSpPr/>
            <p:nvPr/>
          </p:nvSpPr>
          <p:spPr>
            <a:xfrm>
              <a:off x="1696953" y="3321228"/>
              <a:ext cx="865100" cy="865100"/>
            </a:xfrm>
            <a:prstGeom prst="roundRect">
              <a:avLst/>
            </a:prstGeom>
            <a:blipFill>
              <a:blip r:embed="rId19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14" name="Rectángulo: esquinas redondeadas 23">
              <a:extLst>
                <a:ext uri="{FF2B5EF4-FFF2-40B4-BE49-F238E27FC236}">
                  <a16:creationId xmlns:a16="http://schemas.microsoft.com/office/drawing/2014/main" id="{626A6750-28AE-E296-9155-51C7F5BFD5B0}"/>
                </a:ext>
              </a:extLst>
            </p:cNvPr>
            <p:cNvSpPr/>
            <p:nvPr/>
          </p:nvSpPr>
          <p:spPr>
            <a:xfrm>
              <a:off x="2781333" y="3321228"/>
              <a:ext cx="865100" cy="865100"/>
            </a:xfrm>
            <a:prstGeom prst="roundRect">
              <a:avLst/>
            </a:prstGeom>
            <a:blipFill>
              <a:blip r:embed="rId20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16" name="Rectángulo: esquinas redondeadas 24">
              <a:extLst>
                <a:ext uri="{FF2B5EF4-FFF2-40B4-BE49-F238E27FC236}">
                  <a16:creationId xmlns:a16="http://schemas.microsoft.com/office/drawing/2014/main" id="{F023BE6F-CEC4-8917-1CF0-6F80AB61F583}"/>
                </a:ext>
              </a:extLst>
            </p:cNvPr>
            <p:cNvSpPr/>
            <p:nvPr/>
          </p:nvSpPr>
          <p:spPr>
            <a:xfrm>
              <a:off x="3865713" y="3321228"/>
              <a:ext cx="865100" cy="865100"/>
            </a:xfrm>
            <a:prstGeom prst="roundRect">
              <a:avLst/>
            </a:prstGeom>
            <a:blipFill>
              <a:blip r:embed="rId21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18" name="Rectángulo: esquinas redondeadas 25">
              <a:extLst>
                <a:ext uri="{FF2B5EF4-FFF2-40B4-BE49-F238E27FC236}">
                  <a16:creationId xmlns:a16="http://schemas.microsoft.com/office/drawing/2014/main" id="{CD2F618F-E0B0-7745-7CB8-65A7AEF1214F}"/>
                </a:ext>
              </a:extLst>
            </p:cNvPr>
            <p:cNvSpPr/>
            <p:nvPr/>
          </p:nvSpPr>
          <p:spPr>
            <a:xfrm>
              <a:off x="4950093" y="3321228"/>
              <a:ext cx="865100" cy="865100"/>
            </a:xfrm>
            <a:prstGeom prst="roundRect">
              <a:avLst/>
            </a:prstGeom>
            <a:blipFill>
              <a:blip r:embed="rId22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20" name="Rectángulo: esquinas redondeadas 26">
              <a:extLst>
                <a:ext uri="{FF2B5EF4-FFF2-40B4-BE49-F238E27FC236}">
                  <a16:creationId xmlns:a16="http://schemas.microsoft.com/office/drawing/2014/main" id="{C31F4930-E053-D162-F802-44C002771928}"/>
                </a:ext>
              </a:extLst>
            </p:cNvPr>
            <p:cNvSpPr/>
            <p:nvPr/>
          </p:nvSpPr>
          <p:spPr>
            <a:xfrm>
              <a:off x="6034471" y="3321228"/>
              <a:ext cx="865100" cy="865100"/>
            </a:xfrm>
            <a:prstGeom prst="roundRect">
              <a:avLst/>
            </a:prstGeom>
            <a:blipFill>
              <a:blip r:embed="rId23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23" name="Rectángulo: esquinas redondeadas 27">
              <a:extLst>
                <a:ext uri="{FF2B5EF4-FFF2-40B4-BE49-F238E27FC236}">
                  <a16:creationId xmlns:a16="http://schemas.microsoft.com/office/drawing/2014/main" id="{82EF8074-3CF2-5E5E-26F4-84BE6EC252A5}"/>
                </a:ext>
              </a:extLst>
            </p:cNvPr>
            <p:cNvSpPr/>
            <p:nvPr/>
          </p:nvSpPr>
          <p:spPr>
            <a:xfrm>
              <a:off x="612573" y="3321228"/>
              <a:ext cx="865100" cy="865100"/>
            </a:xfrm>
            <a:prstGeom prst="roundRect">
              <a:avLst/>
            </a:prstGeom>
            <a:blipFill>
              <a:blip r:embed="rId24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2" name="Google Shape;123;p6">
            <a:extLst>
              <a:ext uri="{FF2B5EF4-FFF2-40B4-BE49-F238E27FC236}">
                <a16:creationId xmlns:a16="http://schemas.microsoft.com/office/drawing/2014/main" id="{D8BDB626-D977-F482-8064-E5CA2EAC57D6}"/>
              </a:ext>
            </a:extLst>
          </p:cNvPr>
          <p:cNvGrpSpPr/>
          <p:nvPr/>
        </p:nvGrpSpPr>
        <p:grpSpPr>
          <a:xfrm rot="5400000">
            <a:off x="2104244" y="-2088876"/>
            <a:ext cx="1076960" cy="5286687"/>
            <a:chOff x="536" y="2031"/>
            <a:chExt cx="1696" cy="8325"/>
          </a:xfrm>
        </p:grpSpPr>
        <p:sp>
          <p:nvSpPr>
            <p:cNvPr id="3" name="Google Shape;124;p6">
              <a:extLst>
                <a:ext uri="{FF2B5EF4-FFF2-40B4-BE49-F238E27FC236}">
                  <a16:creationId xmlns:a16="http://schemas.microsoft.com/office/drawing/2014/main" id="{5EFEC851-CCF0-16DE-DE72-C38FD3D9B7AF}"/>
                </a:ext>
              </a:extLst>
            </p:cNvPr>
            <p:cNvSpPr txBox="1"/>
            <p:nvPr/>
          </p:nvSpPr>
          <p:spPr>
            <a:xfrm rot="16200000">
              <a:off x="-2697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Impacto en la productividad</a:t>
              </a:r>
              <a:br>
                <a:rPr lang="es-MX" sz="4800" i="1" dirty="0">
                  <a:solidFill>
                    <a:srgbClr val="115E21"/>
                  </a:solidFill>
                  <a:latin typeface="Mistral" panose="03090702030407020403" pitchFamily="66" charset="0"/>
                  <a:ea typeface="Pacifico"/>
                  <a:cs typeface="Pacifico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CONTRIBUCIONES Y LOGROS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25" name="Google Shape;125;p6">
              <a:extLst>
                <a:ext uri="{FF2B5EF4-FFF2-40B4-BE49-F238E27FC236}">
                  <a16:creationId xmlns:a16="http://schemas.microsoft.com/office/drawing/2014/main" id="{DA369A06-831F-FC31-8EEF-B69425FFED0B}"/>
                </a:ext>
              </a:extLst>
            </p:cNvPr>
            <p:cNvCxnSpPr/>
            <p:nvPr/>
          </p:nvCxnSpPr>
          <p:spPr>
            <a:xfrm>
              <a:off x="1450" y="2079"/>
              <a:ext cx="0" cy="827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8DD2DF70-7654-40D2-A4DF-5407660A90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BE181FB-A027-6B77-30B3-EEA0C9074F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0065" y="3324143"/>
            <a:ext cx="533057" cy="52370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882BF85-C350-B1B1-4F54-D985AD955DE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6874" y="2103327"/>
            <a:ext cx="575896" cy="424057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DD10012-02D5-6534-7C1B-D991E41F918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250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7948" y="2666516"/>
            <a:ext cx="518495" cy="518495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C1F98B9F-ED8A-7B42-C454-B209F778A0B5}"/>
              </a:ext>
            </a:extLst>
          </p:cNvPr>
          <p:cNvSpPr txBox="1"/>
          <p:nvPr/>
        </p:nvSpPr>
        <p:spPr>
          <a:xfrm>
            <a:off x="1920414" y="1366716"/>
            <a:ext cx="4820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https://dtaamerica.com/dta-agricola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C3A66331-E694-C39A-20B3-BCA494EA23A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1106" y="1364054"/>
            <a:ext cx="605020" cy="600141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1AA76B78-F3B6-F46B-8C68-172BAB7502AF}"/>
              </a:ext>
            </a:extLst>
          </p:cNvPr>
          <p:cNvSpPr txBox="1"/>
          <p:nvPr/>
        </p:nvSpPr>
        <p:spPr>
          <a:xfrm>
            <a:off x="1920414" y="2022894"/>
            <a:ext cx="3373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contact</a:t>
            </a:r>
            <a:r>
              <a:rPr lang="es-MX" sz="24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dtaamerica.com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3A0D1C8-ECF2-B3C1-B980-CBEF321032DD}"/>
              </a:ext>
            </a:extLst>
          </p:cNvPr>
          <p:cNvSpPr txBox="1"/>
          <p:nvPr/>
        </p:nvSpPr>
        <p:spPr>
          <a:xfrm>
            <a:off x="1920414" y="2679072"/>
            <a:ext cx="5069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https://www.facebook.com/dtaagricola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57416AC-1EBA-94A4-F0A3-F8DE048FADD4}"/>
              </a:ext>
            </a:extLst>
          </p:cNvPr>
          <p:cNvSpPr txBox="1"/>
          <p:nvPr/>
        </p:nvSpPr>
        <p:spPr>
          <a:xfrm>
            <a:off x="1920414" y="3335250"/>
            <a:ext cx="2193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52 625 152 3176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DF7839C-9205-A6A7-D154-BD6251237B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" contrast="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58766" y="1172874"/>
            <a:ext cx="3036071" cy="303607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3D2219C-AEE0-E6DE-4F94-8E2875ADC641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50000"/>
          </a:blip>
          <a:stretch>
            <a:fillRect/>
          </a:stretch>
        </p:blipFill>
        <p:spPr>
          <a:xfrm>
            <a:off x="5512198" y="5947899"/>
            <a:ext cx="2111244" cy="610556"/>
          </a:xfrm>
          <a:prstGeom prst="rect">
            <a:avLst/>
          </a:prstGeom>
          <a:effectLst>
            <a:glow rad="25400">
              <a:schemeClr val="bg1">
                <a:alpha val="60000"/>
              </a:schemeClr>
            </a:glow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BC80FF9-A1E6-EED8-99CE-F31E074B618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56576" y="37117"/>
            <a:ext cx="3902893" cy="112868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F77791B4-9BA5-83FE-7FBB-5D58668F3918}"/>
              </a:ext>
            </a:extLst>
          </p:cNvPr>
          <p:cNvGrpSpPr/>
          <p:nvPr/>
        </p:nvGrpSpPr>
        <p:grpSpPr>
          <a:xfrm>
            <a:off x="508475" y="403186"/>
            <a:ext cx="6227281" cy="5634591"/>
            <a:chOff x="1248886" y="365760"/>
            <a:chExt cx="6540497" cy="5792893"/>
          </a:xfrm>
          <a:effectLst>
            <a:glow rad="127000">
              <a:schemeClr val="bg1"/>
            </a:glow>
          </a:effectLst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EDE0EDBC-4A63-C029-59B6-27E761EEB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89158" y="1387366"/>
              <a:ext cx="3821944" cy="344739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graphicFrame>
          <p:nvGraphicFramePr>
            <p:cNvPr id="12" name="Diagrama 11">
              <a:extLst>
                <a:ext uri="{FF2B5EF4-FFF2-40B4-BE49-F238E27FC236}">
                  <a16:creationId xmlns:a16="http://schemas.microsoft.com/office/drawing/2014/main" id="{776A1168-8D64-A613-19F7-114BA04ABB4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705279999"/>
                </p:ext>
              </p:extLst>
            </p:nvPr>
          </p:nvGraphicFramePr>
          <p:xfrm>
            <a:off x="1248886" y="365760"/>
            <a:ext cx="6540497" cy="579289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A2BA91E8-EFD7-4615-15A5-5CAEB0753BE7}"/>
              </a:ext>
            </a:extLst>
          </p:cNvPr>
          <p:cNvGrpSpPr/>
          <p:nvPr/>
        </p:nvGrpSpPr>
        <p:grpSpPr>
          <a:xfrm>
            <a:off x="7170383" y="1583444"/>
            <a:ext cx="4431581" cy="2980047"/>
            <a:chOff x="8142302" y="3377670"/>
            <a:chExt cx="4383070" cy="2820999"/>
          </a:xfrm>
          <a:effectLst>
            <a:glow rad="101600">
              <a:schemeClr val="bg1">
                <a:alpha val="60000"/>
              </a:schemeClr>
            </a:glow>
          </a:effectLst>
        </p:grpSpPr>
        <p:sp>
          <p:nvSpPr>
            <p:cNvPr id="17" name="Google Shape;70;p2">
              <a:extLst>
                <a:ext uri="{FF2B5EF4-FFF2-40B4-BE49-F238E27FC236}">
                  <a16:creationId xmlns:a16="http://schemas.microsoft.com/office/drawing/2014/main" id="{25FCD91C-391E-CB9A-21B0-8836E3169817}"/>
                </a:ext>
              </a:extLst>
            </p:cNvPr>
            <p:cNvSpPr txBox="1"/>
            <p:nvPr/>
          </p:nvSpPr>
          <p:spPr>
            <a:xfrm>
              <a:off x="9689346" y="4358112"/>
              <a:ext cx="2669321" cy="148584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96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57</a:t>
              </a:r>
              <a:r>
                <a:rPr lang="es-MX" sz="9600" b="1" dirty="0">
                  <a:solidFill>
                    <a:srgbClr val="C00000"/>
                  </a:solidFill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%</a:t>
              </a:r>
              <a:endParaRPr lang="es-MX" sz="2400" dirty="0">
                <a:solidFill>
                  <a:srgbClr val="C00000"/>
                </a:solidFill>
                <a:latin typeface="Agency FB" panose="020B0503020202020204" pitchFamily="34" charset="0"/>
                <a:ea typeface="Quattrocento Sans" panose="020B0502050000020003"/>
                <a:cs typeface="Quattrocento Sans" panose="020B0502050000020003"/>
                <a:sym typeface="Quattrocento Sans" panose="020B0502050000020003"/>
              </a:endParaRPr>
            </a:p>
          </p:txBody>
        </p:sp>
        <p:pic>
          <p:nvPicPr>
            <p:cNvPr id="18" name="Google Shape;107;p5">
              <a:extLst>
                <a:ext uri="{FF2B5EF4-FFF2-40B4-BE49-F238E27FC236}">
                  <a16:creationId xmlns:a16="http://schemas.microsoft.com/office/drawing/2014/main" id="{3EF89D7E-3A02-3CC9-5B59-CFB290A0224C}"/>
                </a:ext>
              </a:extLst>
            </p:cNvPr>
            <p:cNvPicPr preferRelativeResize="0"/>
            <p:nvPr/>
          </p:nvPicPr>
          <p:blipFill rotWithShape="1">
            <a:blip r:embed="rId9" cstate="screen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20000" contrast="-40000"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8269984" y="4642070"/>
              <a:ext cx="1415095" cy="141509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Google Shape;70;p2">
              <a:extLst>
                <a:ext uri="{FF2B5EF4-FFF2-40B4-BE49-F238E27FC236}">
                  <a16:creationId xmlns:a16="http://schemas.microsoft.com/office/drawing/2014/main" id="{CD3A75BD-BD9F-68F8-2BE2-DF748A7DF2AF}"/>
                </a:ext>
              </a:extLst>
            </p:cNvPr>
            <p:cNvSpPr txBox="1"/>
            <p:nvPr/>
          </p:nvSpPr>
          <p:spPr>
            <a:xfrm>
              <a:off x="9548791" y="5470332"/>
              <a:ext cx="2976581" cy="72833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4400" b="1" dirty="0">
                  <a:solidFill>
                    <a:srgbClr val="C00000"/>
                  </a:solidFill>
                  <a:latin typeface="Agency FB" panose="020B0503020202020204" pitchFamily="34" charset="0"/>
                </a:rPr>
                <a:t>se desperdicia</a:t>
              </a:r>
            </a:p>
          </p:txBody>
        </p:sp>
        <p:sp>
          <p:nvSpPr>
            <p:cNvPr id="20" name="Google Shape;70;p2">
              <a:extLst>
                <a:ext uri="{FF2B5EF4-FFF2-40B4-BE49-F238E27FC236}">
                  <a16:creationId xmlns:a16="http://schemas.microsoft.com/office/drawing/2014/main" id="{DB776FE6-5B29-34F9-0271-55C52A726172}"/>
                </a:ext>
              </a:extLst>
            </p:cNvPr>
            <p:cNvSpPr txBox="1"/>
            <p:nvPr/>
          </p:nvSpPr>
          <p:spPr>
            <a:xfrm>
              <a:off x="8142302" y="3377670"/>
              <a:ext cx="4297766" cy="107795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200" dirty="0">
                  <a:solidFill>
                    <a:srgbClr val="C00000"/>
                  </a:solidFill>
                  <a:latin typeface="Agency FB" panose="020B0503020202020204" pitchFamily="34" charset="0"/>
                  <a:sym typeface="Quattrocento Sans" panose="020B0502050000020003"/>
                </a:rPr>
                <a:t>La agricultura consume el </a:t>
              </a:r>
              <a:r>
                <a:rPr lang="es-MX" sz="3600" b="1" dirty="0">
                  <a:solidFill>
                    <a:srgbClr val="C00000"/>
                  </a:solidFill>
                  <a:latin typeface="Agency FB" panose="020B0503020202020204" pitchFamily="34" charset="0"/>
                  <a:sym typeface="Quattrocento Sans" panose="020B0502050000020003"/>
                </a:rPr>
                <a:t>70%</a:t>
              </a:r>
              <a:r>
                <a:rPr lang="es-MX" sz="3200" dirty="0">
                  <a:solidFill>
                    <a:srgbClr val="C00000"/>
                  </a:solidFill>
                  <a:latin typeface="Agency FB" panose="020B0503020202020204" pitchFamily="34" charset="0"/>
                  <a:sym typeface="Quattrocento Sans" panose="020B0502050000020003"/>
                </a:rPr>
                <a:t> del agua potable. Sin embargo, </a:t>
              </a:r>
              <a:endParaRPr lang="es-MX" sz="1800" dirty="0">
                <a:solidFill>
                  <a:srgbClr val="C00000"/>
                </a:solidFill>
                <a:latin typeface="Agency FB" panose="020B0503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1657D53-7A6E-86E1-5752-76C5CCA138D2}"/>
              </a:ext>
            </a:extLst>
          </p:cNvPr>
          <p:cNvSpPr txBox="1"/>
          <p:nvPr/>
        </p:nvSpPr>
        <p:spPr>
          <a:xfrm>
            <a:off x="414445" y="855095"/>
            <a:ext cx="7925875" cy="110795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l"/>
            <a:r>
              <a:rPr lang="es-MX" sz="6600" b="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Problemas técnicos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F2F3C0D1-CF10-7F52-0B92-F878066257A8}"/>
              </a:ext>
            </a:extLst>
          </p:cNvPr>
          <p:cNvGrpSpPr/>
          <p:nvPr/>
        </p:nvGrpSpPr>
        <p:grpSpPr>
          <a:xfrm>
            <a:off x="674575" y="3207739"/>
            <a:ext cx="2799651" cy="3013979"/>
            <a:chOff x="856236" y="966470"/>
            <a:chExt cx="3981450" cy="4286250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4542D019-2F50-6909-FA55-A664AD406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56236" y="966470"/>
              <a:ext cx="3981450" cy="4286250"/>
            </a:xfrm>
            <a:prstGeom prst="rect">
              <a:avLst/>
            </a:prstGeom>
          </p:spPr>
        </p:pic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A004C57F-DFBD-4F7D-9CEA-D7C5B8287B70}"/>
                </a:ext>
              </a:extLst>
            </p:cNvPr>
            <p:cNvSpPr txBox="1"/>
            <p:nvPr/>
          </p:nvSpPr>
          <p:spPr>
            <a:xfrm rot="647627">
              <a:off x="2645162" y="1462198"/>
              <a:ext cx="1985179" cy="118178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Principales problemas</a:t>
              </a:r>
            </a:p>
          </p:txBody>
        </p: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4C75ECC8-D620-A343-87C8-2B20EB12205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8175" y="1063766"/>
            <a:ext cx="3839694" cy="18929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C0334E2-374E-21F3-DCBE-7658870AE0BB}"/>
              </a:ext>
            </a:extLst>
          </p:cNvPr>
          <p:cNvSpPr txBox="1"/>
          <p:nvPr/>
        </p:nvSpPr>
        <p:spPr>
          <a:xfrm>
            <a:off x="4730052" y="4609335"/>
            <a:ext cx="7744933" cy="118489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l">
              <a:spcBef>
                <a:spcPts val="600"/>
              </a:spcBef>
            </a:pPr>
            <a:r>
              <a:rPr lang="es-MX" sz="6600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Problemas metodológicos</a:t>
            </a:r>
            <a:endParaRPr lang="es-MX" sz="6000" b="0" dirty="0">
              <a:solidFill>
                <a:srgbClr val="FF0000"/>
              </a:solidFill>
              <a:latin typeface="Agency FB" panose="020B0503020202020204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92A89D5-2B62-38F3-D88B-F07F7E787B8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5986463" y="508524"/>
            <a:ext cx="2784923" cy="1632141"/>
          </a:xfrm>
          <a:prstGeom prst="rect">
            <a:avLst/>
          </a:prstGeom>
        </p:spPr>
      </p:pic>
      <p:sp>
        <p:nvSpPr>
          <p:cNvPr id="5" name="CuadroTexto 8">
            <a:extLst>
              <a:ext uri="{FF2B5EF4-FFF2-40B4-BE49-F238E27FC236}">
                <a16:creationId xmlns:a16="http://schemas.microsoft.com/office/drawing/2014/main" id="{8545F325-C264-3B45-29AF-C2F669C3069B}"/>
              </a:ext>
            </a:extLst>
          </p:cNvPr>
          <p:cNvSpPr txBox="1"/>
          <p:nvPr/>
        </p:nvSpPr>
        <p:spPr>
          <a:xfrm>
            <a:off x="3772492" y="2730705"/>
            <a:ext cx="7744933" cy="118489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l">
              <a:spcBef>
                <a:spcPts val="600"/>
              </a:spcBef>
            </a:pPr>
            <a:r>
              <a:rPr lang="es-MX" sz="6600" b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Problemas operativos</a:t>
            </a:r>
            <a:endParaRPr lang="es-MX" sz="6000" b="0" dirty="0">
              <a:solidFill>
                <a:srgbClr val="FFFF00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825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ptura de pantalla de un videojuego&#10;&#10;Descripción generada automáticamente con confianza media">
            <a:extLst>
              <a:ext uri="{FF2B5EF4-FFF2-40B4-BE49-F238E27FC236}">
                <a16:creationId xmlns:a16="http://schemas.microsoft.com/office/drawing/2014/main" id="{DDE29E93-F4D6-D0F8-4214-AFBA697A9F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10" y="-80891"/>
            <a:ext cx="12181490" cy="6647771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DAFDBD08-B03A-EA5F-35C4-3A96CD4C8873}"/>
              </a:ext>
            </a:extLst>
          </p:cNvPr>
          <p:cNvGrpSpPr/>
          <p:nvPr/>
        </p:nvGrpSpPr>
        <p:grpSpPr>
          <a:xfrm>
            <a:off x="1140599" y="419946"/>
            <a:ext cx="9910801" cy="3468928"/>
            <a:chOff x="1140599" y="505674"/>
            <a:chExt cx="9910801" cy="3468928"/>
          </a:xfrm>
        </p:grpSpPr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5AED32E5-00F8-E3B5-0341-DF52FDE40D75}"/>
                </a:ext>
              </a:extLst>
            </p:cNvPr>
            <p:cNvSpPr txBox="1"/>
            <p:nvPr/>
          </p:nvSpPr>
          <p:spPr>
            <a:xfrm>
              <a:off x="1140599" y="542934"/>
              <a:ext cx="9910801" cy="343166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2000" b="1">
                  <a:solidFill>
                    <a:schemeClr val="accent6">
                      <a:lumMod val="75000"/>
                    </a:schemeClr>
                  </a:solidFill>
                  <a:latin typeface="Arial Black"/>
                  <a:ea typeface="Arial Black"/>
                  <a:cs typeface="Arial Black"/>
                </a:defRPr>
              </a:lvl1pPr>
            </a:lstStyle>
            <a:p>
              <a:pPr algn="just"/>
              <a:r>
                <a:rPr lang="es-MX" sz="37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                              creemos que es posible incrementar la productividad sin excesos en el consumo de los recursos naturales.</a:t>
              </a: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lang="es-MX" sz="32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Producto sencillo</a:t>
              </a:r>
              <a:r>
                <a:rPr kumimoji="0" lang="es-MX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/>
                  <a:sym typeface="Arial"/>
                </a:rPr>
                <a:t>, fácil de usar y accesible.</a:t>
              </a: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lang="es-MX" sz="32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Monitoreo y control en tiempo real de todos los sistemas de </a:t>
              </a:r>
              <a:br>
                <a:rPr lang="es-MX" sz="32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</a:br>
              <a:r>
                <a:rPr lang="es-MX" sz="32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riego desde la palma de la mano.</a:t>
              </a:r>
            </a:p>
          </p:txBody>
        </p:sp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F3FD227F-F2DA-0C2B-C2D3-81AC464BC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3040"/>
                      </a14:imgEffect>
                      <a14:imgEffect>
                        <a14:brightnessContrast bright="-1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70397" y="505674"/>
              <a:ext cx="2999492" cy="7986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7024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AB93639F-65F7-04EA-B63F-1EB10E083164}"/>
              </a:ext>
            </a:extLst>
          </p:cNvPr>
          <p:cNvGrpSpPr/>
          <p:nvPr/>
        </p:nvGrpSpPr>
        <p:grpSpPr>
          <a:xfrm>
            <a:off x="-66666" y="-18108"/>
            <a:ext cx="6162665" cy="1076960"/>
            <a:chOff x="-66665" y="-18108"/>
            <a:chExt cx="5352732" cy="1076960"/>
          </a:xfrm>
        </p:grpSpPr>
        <p:sp>
          <p:nvSpPr>
            <p:cNvPr id="12" name="Google Shape;124;p6">
              <a:extLst>
                <a:ext uri="{FF2B5EF4-FFF2-40B4-BE49-F238E27FC236}">
                  <a16:creationId xmlns:a16="http://schemas.microsoft.com/office/drawing/2014/main" id="{1FC94CEC-CB72-2963-C42D-034999F8DC1E}"/>
                </a:ext>
              </a:extLst>
            </p:cNvPr>
            <p:cNvSpPr txBox="1"/>
            <p:nvPr/>
          </p:nvSpPr>
          <p:spPr>
            <a:xfrm>
              <a:off x="102890" y="-18108"/>
              <a:ext cx="5183177" cy="107696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propuesta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SOLUCIÓN MODULAR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13" name="Google Shape;125;p6">
              <a:extLst>
                <a:ext uri="{FF2B5EF4-FFF2-40B4-BE49-F238E27FC236}">
                  <a16:creationId xmlns:a16="http://schemas.microsoft.com/office/drawing/2014/main" id="{3A03BC39-E866-7645-91BE-8F8FBE8968B9}"/>
                </a:ext>
              </a:extLst>
            </p:cNvPr>
            <p:cNvCxnSpPr/>
            <p:nvPr/>
          </p:nvCxnSpPr>
          <p:spPr>
            <a:xfrm rot="5400000">
              <a:off x="2021339" y="-1504132"/>
              <a:ext cx="0" cy="4176007"/>
            </a:xfrm>
            <a:prstGeom prst="straightConnector1">
              <a:avLst/>
            </a:prstGeom>
            <a:noFill/>
            <a:ln w="38100" cap="flat" cmpd="sng">
              <a:solidFill>
                <a:srgbClr val="115E21"/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29177D6-0862-1FFC-542D-C094E1F31048}"/>
              </a:ext>
            </a:extLst>
          </p:cNvPr>
          <p:cNvGrpSpPr/>
          <p:nvPr/>
        </p:nvGrpSpPr>
        <p:grpSpPr>
          <a:xfrm>
            <a:off x="188233" y="958174"/>
            <a:ext cx="11846600" cy="5323870"/>
            <a:chOff x="188233" y="958174"/>
            <a:chExt cx="11846600" cy="5323870"/>
          </a:xfrm>
        </p:grpSpPr>
        <p:grpSp>
          <p:nvGrpSpPr>
            <p:cNvPr id="49" name="Grupo 48">
              <a:extLst>
                <a:ext uri="{FF2B5EF4-FFF2-40B4-BE49-F238E27FC236}">
                  <a16:creationId xmlns:a16="http://schemas.microsoft.com/office/drawing/2014/main" id="{35FE332F-B618-C040-E6C2-85FEA3B57990}"/>
                </a:ext>
              </a:extLst>
            </p:cNvPr>
            <p:cNvGrpSpPr/>
            <p:nvPr/>
          </p:nvGrpSpPr>
          <p:grpSpPr>
            <a:xfrm>
              <a:off x="188233" y="958174"/>
              <a:ext cx="11846600" cy="4073006"/>
              <a:chOff x="188233" y="958174"/>
              <a:chExt cx="11846600" cy="4073006"/>
            </a:xfrm>
          </p:grpSpPr>
          <p:grpSp>
            <p:nvGrpSpPr>
              <p:cNvPr id="55" name="Grupo 54">
                <a:extLst>
                  <a:ext uri="{FF2B5EF4-FFF2-40B4-BE49-F238E27FC236}">
                    <a16:creationId xmlns:a16="http://schemas.microsoft.com/office/drawing/2014/main" id="{481F45D1-81FB-F380-B7FD-905AE6F78DAF}"/>
                  </a:ext>
                </a:extLst>
              </p:cNvPr>
              <p:cNvGrpSpPr/>
              <p:nvPr/>
            </p:nvGrpSpPr>
            <p:grpSpPr>
              <a:xfrm>
                <a:off x="188233" y="1554288"/>
                <a:ext cx="11846600" cy="3476892"/>
                <a:chOff x="345400" y="1125658"/>
                <a:chExt cx="11846600" cy="3476892"/>
              </a:xfrm>
            </p:grpSpPr>
            <p:grpSp>
              <p:nvGrpSpPr>
                <p:cNvPr id="26" name="Grupo 25">
                  <a:extLst>
                    <a:ext uri="{FF2B5EF4-FFF2-40B4-BE49-F238E27FC236}">
                      <a16:creationId xmlns:a16="http://schemas.microsoft.com/office/drawing/2014/main" id="{31F26DDA-E083-5A12-2118-1A1C4D797C5A}"/>
                    </a:ext>
                  </a:extLst>
                </p:cNvPr>
                <p:cNvGrpSpPr/>
                <p:nvPr/>
              </p:nvGrpSpPr>
              <p:grpSpPr>
                <a:xfrm>
                  <a:off x="345400" y="3455926"/>
                  <a:ext cx="11846600" cy="659661"/>
                  <a:chOff x="236950" y="4478858"/>
                  <a:chExt cx="11846600" cy="659661"/>
                </a:xfrm>
                <a:gradFill flip="none" rotWithShape="1">
                  <a:gsLst>
                    <a:gs pos="0">
                      <a:srgbClr val="00B050">
                        <a:tint val="66000"/>
                        <a:satMod val="160000"/>
                      </a:srgbClr>
                    </a:gs>
                    <a:gs pos="50000">
                      <a:srgbClr val="00B050">
                        <a:tint val="44500"/>
                        <a:satMod val="160000"/>
                      </a:srgbClr>
                    </a:gs>
                    <a:gs pos="100000">
                      <a:srgbClr val="00B050">
                        <a:tint val="23500"/>
                        <a:satMod val="160000"/>
                      </a:srgbClr>
                    </a:gs>
                  </a:gsLst>
                  <a:lin ang="10800000" scaled="1"/>
                  <a:tileRect/>
                </a:gradFill>
              </p:grpSpPr>
              <p:sp>
                <p:nvSpPr>
                  <p:cNvPr id="14" name="Cheurón 13">
                    <a:extLst>
                      <a:ext uri="{FF2B5EF4-FFF2-40B4-BE49-F238E27FC236}">
                        <a16:creationId xmlns:a16="http://schemas.microsoft.com/office/drawing/2014/main" id="{85049F5D-74D9-075B-5FFC-B1D3B5B800B3}"/>
                      </a:ext>
                    </a:extLst>
                  </p:cNvPr>
                  <p:cNvSpPr/>
                  <p:nvPr/>
                </p:nvSpPr>
                <p:spPr>
                  <a:xfrm>
                    <a:off x="236950" y="4478858"/>
                    <a:ext cx="2558095" cy="659661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" name="Cheurón 15">
                    <a:extLst>
                      <a:ext uri="{FF2B5EF4-FFF2-40B4-BE49-F238E27FC236}">
                        <a16:creationId xmlns:a16="http://schemas.microsoft.com/office/drawing/2014/main" id="{0CEB884A-1579-1E5B-4A30-4EDDB1854FC8}"/>
                      </a:ext>
                    </a:extLst>
                  </p:cNvPr>
                  <p:cNvSpPr/>
                  <p:nvPr/>
                </p:nvSpPr>
                <p:spPr>
                  <a:xfrm>
                    <a:off x="2559076" y="4478858"/>
                    <a:ext cx="2558095" cy="659661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" name="Cheurón 16">
                    <a:extLst>
                      <a:ext uri="{FF2B5EF4-FFF2-40B4-BE49-F238E27FC236}">
                        <a16:creationId xmlns:a16="http://schemas.microsoft.com/office/drawing/2014/main" id="{9DC83FBE-8434-7704-1F15-2D6F4474B1DF}"/>
                      </a:ext>
                    </a:extLst>
                  </p:cNvPr>
                  <p:cNvSpPr/>
                  <p:nvPr/>
                </p:nvSpPr>
                <p:spPr>
                  <a:xfrm>
                    <a:off x="4881202" y="4478858"/>
                    <a:ext cx="2558095" cy="659661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" name="Cheurón 23">
                    <a:extLst>
                      <a:ext uri="{FF2B5EF4-FFF2-40B4-BE49-F238E27FC236}">
                        <a16:creationId xmlns:a16="http://schemas.microsoft.com/office/drawing/2014/main" id="{66A7D1C0-5C10-98D4-DDB6-B43013E954C9}"/>
                      </a:ext>
                    </a:extLst>
                  </p:cNvPr>
                  <p:cNvSpPr/>
                  <p:nvPr/>
                </p:nvSpPr>
                <p:spPr>
                  <a:xfrm>
                    <a:off x="7203328" y="4478858"/>
                    <a:ext cx="2558095" cy="659661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" name="Cheurón 24">
                    <a:extLst>
                      <a:ext uri="{FF2B5EF4-FFF2-40B4-BE49-F238E27FC236}">
                        <a16:creationId xmlns:a16="http://schemas.microsoft.com/office/drawing/2014/main" id="{378E8672-0650-0FA1-3E2A-467A7EEAB463}"/>
                      </a:ext>
                    </a:extLst>
                  </p:cNvPr>
                  <p:cNvSpPr/>
                  <p:nvPr/>
                </p:nvSpPr>
                <p:spPr>
                  <a:xfrm>
                    <a:off x="9525455" y="4478858"/>
                    <a:ext cx="2558095" cy="659661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" name="Grupo 4"/>
                <p:cNvGrpSpPr/>
                <p:nvPr/>
              </p:nvGrpSpPr>
              <p:grpSpPr>
                <a:xfrm rot="970975">
                  <a:off x="7901203" y="3086638"/>
                  <a:ext cx="1262439" cy="1208898"/>
                  <a:chOff x="1616731" y="1472725"/>
                  <a:chExt cx="4950705" cy="4740744"/>
                </a:xfrm>
              </p:grpSpPr>
              <p:pic>
                <p:nvPicPr>
                  <p:cNvPr id="7" name="Imagen 6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 rot="907819">
                    <a:off x="4298988" y="1598950"/>
                    <a:ext cx="2268448" cy="4612295"/>
                  </a:xfrm>
                  <a:prstGeom prst="rect">
                    <a:avLst/>
                  </a:prstGeom>
                </p:spPr>
              </p:pic>
              <p:pic>
                <p:nvPicPr>
                  <p:cNvPr id="8" name="Imagen 7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998055" y="1472725"/>
                    <a:ext cx="2213138" cy="4621499"/>
                  </a:xfrm>
                  <a:prstGeom prst="rect">
                    <a:avLst/>
                  </a:prstGeom>
                </p:spPr>
              </p:pic>
              <p:pic>
                <p:nvPicPr>
                  <p:cNvPr id="9" name="Imagen 8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20619050">
                    <a:off x="1616731" y="1603777"/>
                    <a:ext cx="2231914" cy="4609692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</p:grpSp>
            <p:grpSp>
              <p:nvGrpSpPr>
                <p:cNvPr id="11" name="Grupo 10"/>
                <p:cNvGrpSpPr/>
                <p:nvPr/>
              </p:nvGrpSpPr>
              <p:grpSpPr>
                <a:xfrm>
                  <a:off x="5452223" y="2755019"/>
                  <a:ext cx="1629423" cy="1807446"/>
                  <a:chOff x="784347" y="1465766"/>
                  <a:chExt cx="2253384" cy="2499579"/>
                </a:xfrm>
              </p:grpSpPr>
              <p:grpSp>
                <p:nvGrpSpPr>
                  <p:cNvPr id="4" name="Grupo 3"/>
                  <p:cNvGrpSpPr/>
                  <p:nvPr/>
                </p:nvGrpSpPr>
                <p:grpSpPr>
                  <a:xfrm>
                    <a:off x="784347" y="1465766"/>
                    <a:ext cx="2253384" cy="2499579"/>
                    <a:chOff x="259793" y="828412"/>
                    <a:chExt cx="5260163" cy="5834865"/>
                  </a:xfrm>
                </p:grpSpPr>
                <p:pic>
                  <p:nvPicPr>
                    <p:cNvPr id="6" name="Imagen 5"/>
                    <p:cNvPicPr>
                      <a:picLocks noChangeAspect="1"/>
                    </p:cNvPicPr>
                    <p:nvPr/>
                  </p:nvPicPr>
                  <p:blipFill rotWithShape="1">
                    <a:blip r:embed="rId6" cstate="screen"/>
                    <a:srcRect t="51614" r="49213"/>
                    <a:stretch>
                      <a:fillRect/>
                    </a:stretch>
                  </p:blipFill>
                  <p:spPr>
                    <a:xfrm>
                      <a:off x="259793" y="4435679"/>
                      <a:ext cx="5260163" cy="222759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" name="Imagen 2"/>
                    <p:cNvPicPr>
                      <a:picLocks noChangeAspect="1"/>
                    </p:cNvPicPr>
                    <p:nvPr/>
                  </p:nvPicPr>
                  <p:blipFill rotWithShape="1">
                    <a:blip r:embed="rId6" cstate="screen"/>
                    <a:srcRect l="50633" t="12412" r="7503" b="9100"/>
                    <a:stretch>
                      <a:fillRect/>
                    </a:stretch>
                  </p:blipFill>
                  <p:spPr>
                    <a:xfrm>
                      <a:off x="957348" y="828412"/>
                      <a:ext cx="4328719" cy="3607267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" name="Imagen 1"/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l="15539" t="19415" r="20866" b="25042"/>
                  <a:stretch>
                    <a:fillRect/>
                  </a:stretch>
                </p:blipFill>
                <p:spPr>
                  <a:xfrm rot="20582757">
                    <a:off x="861807" y="2986590"/>
                    <a:ext cx="748361" cy="642809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</p:grpSp>
            <p:grpSp>
              <p:nvGrpSpPr>
                <p:cNvPr id="23" name="Grupo 22">
                  <a:extLst>
                    <a:ext uri="{FF2B5EF4-FFF2-40B4-BE49-F238E27FC236}">
                      <a16:creationId xmlns:a16="http://schemas.microsoft.com/office/drawing/2014/main" id="{56526218-C708-8590-1E8B-A4DE1A38B1BD}"/>
                    </a:ext>
                  </a:extLst>
                </p:cNvPr>
                <p:cNvGrpSpPr/>
                <p:nvPr/>
              </p:nvGrpSpPr>
              <p:grpSpPr>
                <a:xfrm>
                  <a:off x="3307150" y="3180940"/>
                  <a:ext cx="1301392" cy="1190403"/>
                  <a:chOff x="1472390" y="2158244"/>
                  <a:chExt cx="1592704" cy="1456873"/>
                </a:xfrm>
              </p:grpSpPr>
              <p:pic>
                <p:nvPicPr>
                  <p:cNvPr id="19" name="Imagen 18">
                    <a:extLst>
                      <a:ext uri="{FF2B5EF4-FFF2-40B4-BE49-F238E27FC236}">
                        <a16:creationId xmlns:a16="http://schemas.microsoft.com/office/drawing/2014/main" id="{4D05F904-E6AD-BBC9-1F4D-44F51B8899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 cstate="screen"/>
                  <a:srcRect/>
                  <a:stretch>
                    <a:fillRect/>
                  </a:stretch>
                </p:blipFill>
                <p:spPr>
                  <a:xfrm rot="1424126">
                    <a:off x="1472390" y="2526715"/>
                    <a:ext cx="1065864" cy="936792"/>
                  </a:xfrm>
                  <a:prstGeom prst="rect">
                    <a:avLst/>
                  </a:prstGeom>
                </p:spPr>
              </p:pic>
              <p:pic>
                <p:nvPicPr>
                  <p:cNvPr id="21" name="Imagen 20">
                    <a:extLst>
                      <a:ext uri="{FF2B5EF4-FFF2-40B4-BE49-F238E27FC236}">
                        <a16:creationId xmlns:a16="http://schemas.microsoft.com/office/drawing/2014/main" id="{9CFD74DB-1D1B-0D5D-C905-B7545C83FC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 cstate="screen"/>
                  <a:srcRect/>
                  <a:stretch>
                    <a:fillRect/>
                  </a:stretch>
                </p:blipFill>
                <p:spPr>
                  <a:xfrm>
                    <a:off x="1808972" y="2158244"/>
                    <a:ext cx="1006272" cy="983810"/>
                  </a:xfrm>
                  <a:prstGeom prst="rect">
                    <a:avLst/>
                  </a:prstGeom>
                </p:spPr>
              </p:pic>
              <p:pic>
                <p:nvPicPr>
                  <p:cNvPr id="22" name="Imagen 21">
                    <a:extLst>
                      <a:ext uri="{FF2B5EF4-FFF2-40B4-BE49-F238E27FC236}">
                        <a16:creationId xmlns:a16="http://schemas.microsoft.com/office/drawing/2014/main" id="{4B3C2BAF-C17C-4556-0F71-58F4FA437E3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0"/>
                  <a:srcRect t="39560"/>
                  <a:stretch/>
                </p:blipFill>
                <p:spPr>
                  <a:xfrm rot="785107">
                    <a:off x="2609999" y="2339035"/>
                    <a:ext cx="455095" cy="127608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0" name="Grupo 39">
                  <a:extLst>
                    <a:ext uri="{FF2B5EF4-FFF2-40B4-BE49-F238E27FC236}">
                      <a16:creationId xmlns:a16="http://schemas.microsoft.com/office/drawing/2014/main" id="{344337E6-4FBD-31CE-C311-4625327E01C1}"/>
                    </a:ext>
                  </a:extLst>
                </p:cNvPr>
                <p:cNvGrpSpPr/>
                <p:nvPr/>
              </p:nvGrpSpPr>
              <p:grpSpPr>
                <a:xfrm>
                  <a:off x="3785647" y="1125658"/>
                  <a:ext cx="2582659" cy="1264080"/>
                  <a:chOff x="4942226" y="393381"/>
                  <a:chExt cx="2582659" cy="1264080"/>
                </a:xfrm>
              </p:grpSpPr>
              <p:pic>
                <p:nvPicPr>
                  <p:cNvPr id="29" name="Imagen 28">
                    <a:extLst>
                      <a:ext uri="{FF2B5EF4-FFF2-40B4-BE49-F238E27FC236}">
                        <a16:creationId xmlns:a16="http://schemas.microsoft.com/office/drawing/2014/main" id="{04496599-EBCB-7922-9A64-6506739AA4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hq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duotone>
                      <a:prstClr val="black"/>
                      <a:schemeClr val="accent6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sharpenSoften amount="5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42226" y="393381"/>
                    <a:ext cx="2582659" cy="1264080"/>
                  </a:xfrm>
                  <a:prstGeom prst="rect">
                    <a:avLst/>
                  </a:prstGeom>
                </p:spPr>
              </p:pic>
              <p:pic>
                <p:nvPicPr>
                  <p:cNvPr id="15" name="Imagen 14"/>
                  <p:cNvPicPr>
                    <a:picLocks noChangeAspect="1"/>
                  </p:cNvPicPr>
                  <p:nvPr/>
                </p:nvPicPr>
                <p:blipFill>
                  <a:blip r:embed="rId13" cstate="screen"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rightnessContrast bright="-26000"/>
                            </a14:imgEffect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96000" y="806982"/>
                    <a:ext cx="769417" cy="71146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  <p:sp>
                <p:nvSpPr>
                  <p:cNvPr id="30" name="CuadroTexto 29">
                    <a:extLst>
                      <a:ext uri="{FF2B5EF4-FFF2-40B4-BE49-F238E27FC236}">
                        <a16:creationId xmlns:a16="http://schemas.microsoft.com/office/drawing/2014/main" id="{A06CCAA3-A61E-F6FC-0DC2-B022D63361A1}"/>
                      </a:ext>
                    </a:extLst>
                  </p:cNvPr>
                  <p:cNvSpPr txBox="1"/>
                  <p:nvPr/>
                </p:nvSpPr>
                <p:spPr>
                  <a:xfrm>
                    <a:off x="5408274" y="512407"/>
                    <a:ext cx="591830" cy="8309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s-MX" sz="4800" b="1" dirty="0">
                        <a:solidFill>
                          <a:srgbClr val="4A8522"/>
                        </a:solidFill>
                        <a:latin typeface="Agency FB" panose="020B0503020202020204" pitchFamily="34" charset="0"/>
                      </a:rPr>
                      <a:t>AI</a:t>
                    </a:r>
                  </a:p>
                </p:txBody>
              </p:sp>
              <p:sp>
                <p:nvSpPr>
                  <p:cNvPr id="39" name="CuadroTexto 38">
                    <a:extLst>
                      <a:ext uri="{FF2B5EF4-FFF2-40B4-BE49-F238E27FC236}">
                        <a16:creationId xmlns:a16="http://schemas.microsoft.com/office/drawing/2014/main" id="{6711A333-1554-138A-633F-A7F8D33025B4}"/>
                      </a:ext>
                    </a:extLst>
                  </p:cNvPr>
                  <p:cNvSpPr txBox="1"/>
                  <p:nvPr/>
                </p:nvSpPr>
                <p:spPr>
                  <a:xfrm>
                    <a:off x="5431127" y="1053997"/>
                    <a:ext cx="562975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s-MX" sz="2800" b="1" dirty="0">
                        <a:solidFill>
                          <a:srgbClr val="4A8522"/>
                        </a:solidFill>
                        <a:latin typeface="Agency FB" panose="020B0503020202020204" pitchFamily="34" charset="0"/>
                      </a:rPr>
                      <a:t>Aid</a:t>
                    </a:r>
                    <a:endParaRPr lang="es-MX" sz="4800" b="1" dirty="0">
                      <a:solidFill>
                        <a:srgbClr val="4A8522"/>
                      </a:solidFill>
                      <a:latin typeface="Agency FB" panose="020B0503020202020204" pitchFamily="34" charset="0"/>
                    </a:endParaRPr>
                  </a:p>
                </p:txBody>
              </p:sp>
            </p:grpSp>
            <p:pic>
              <p:nvPicPr>
                <p:cNvPr id="1026" name="Picture 2" descr="Icono de Capacitación SBTS2018 Outline">
                  <a:extLst>
                    <a:ext uri="{FF2B5EF4-FFF2-40B4-BE49-F238E27FC236}">
                      <a16:creationId xmlns:a16="http://schemas.microsoft.com/office/drawing/2014/main" id="{2215338E-6B82-09E9-D2F1-1A796155080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76084" y="3159788"/>
                  <a:ext cx="1091739" cy="10917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042" name="Grupo 1041">
                  <a:extLst>
                    <a:ext uri="{FF2B5EF4-FFF2-40B4-BE49-F238E27FC236}">
                      <a16:creationId xmlns:a16="http://schemas.microsoft.com/office/drawing/2014/main" id="{8970322E-0951-BBA4-AE0B-88FF350C66B9}"/>
                    </a:ext>
                  </a:extLst>
                </p:cNvPr>
                <p:cNvGrpSpPr/>
                <p:nvPr/>
              </p:nvGrpSpPr>
              <p:grpSpPr>
                <a:xfrm rot="21259400">
                  <a:off x="454044" y="2779521"/>
                  <a:ext cx="1856802" cy="1823029"/>
                  <a:chOff x="2477303" y="3574940"/>
                  <a:chExt cx="1926483" cy="1891442"/>
                </a:xfrm>
              </p:grpSpPr>
              <p:pic>
                <p:nvPicPr>
                  <p:cNvPr id="1038" name="Imagen 1037">
                    <a:extLst>
                      <a:ext uri="{FF2B5EF4-FFF2-40B4-BE49-F238E27FC236}">
                        <a16:creationId xmlns:a16="http://schemas.microsoft.com/office/drawing/2014/main" id="{181184E5-1C31-C863-629F-0DCCDA2226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 rot="2251594">
                    <a:off x="3496222" y="4254154"/>
                    <a:ext cx="907564" cy="1212228"/>
                  </a:xfrm>
                  <a:prstGeom prst="rect">
                    <a:avLst/>
                  </a:prstGeom>
                </p:spPr>
              </p:pic>
              <p:sp>
                <p:nvSpPr>
                  <p:cNvPr id="1041" name="Trapecio 1040">
                    <a:extLst>
                      <a:ext uri="{FF2B5EF4-FFF2-40B4-BE49-F238E27FC236}">
                        <a16:creationId xmlns:a16="http://schemas.microsoft.com/office/drawing/2014/main" id="{36F6C089-1D38-669B-ED82-2CB55054813A}"/>
                      </a:ext>
                    </a:extLst>
                  </p:cNvPr>
                  <p:cNvSpPr/>
                  <p:nvPr/>
                </p:nvSpPr>
                <p:spPr>
                  <a:xfrm rot="18441939">
                    <a:off x="2833691" y="4225640"/>
                    <a:ext cx="1136752" cy="470587"/>
                  </a:xfrm>
                  <a:prstGeom prst="trapezoid">
                    <a:avLst>
                      <a:gd name="adj" fmla="val 123529"/>
                    </a:avLst>
                  </a:prstGeom>
                  <a:gradFill flip="none" rotWithShape="1">
                    <a:gsLst>
                      <a:gs pos="0">
                        <a:srgbClr val="548C2E"/>
                      </a:gs>
                      <a:gs pos="62000">
                        <a:schemeClr val="accent6">
                          <a:lumMod val="20000"/>
                          <a:lumOff val="80000"/>
                        </a:schemeClr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 dirty="0"/>
                  </a:p>
                </p:txBody>
              </p:sp>
              <p:pic>
                <p:nvPicPr>
                  <p:cNvPr id="1040" name="Gráfico 1039" descr="Satellite contorno">
                    <a:extLst>
                      <a:ext uri="{FF2B5EF4-FFF2-40B4-BE49-F238E27FC236}">
                        <a16:creationId xmlns:a16="http://schemas.microsoft.com/office/drawing/2014/main" id="{500885EE-1390-D399-7152-B3FC48518D2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 rot="16200000">
                    <a:off x="2477303" y="3574940"/>
                    <a:ext cx="914400" cy="9144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2" name="Flecha arriba y abajo 41">
                  <a:extLst>
                    <a:ext uri="{FF2B5EF4-FFF2-40B4-BE49-F238E27FC236}">
                      <a16:creationId xmlns:a16="http://schemas.microsoft.com/office/drawing/2014/main" id="{1909E67C-EB00-2213-BA92-29F3B0E85BC1}"/>
                    </a:ext>
                  </a:extLst>
                </p:cNvPr>
                <p:cNvSpPr/>
                <p:nvPr/>
              </p:nvSpPr>
              <p:spPr>
                <a:xfrm rot="17895638" flipH="1">
                  <a:off x="7009467" y="1983430"/>
                  <a:ext cx="252000" cy="1620000"/>
                </a:xfrm>
                <a:prstGeom prst="upDownArrow">
                  <a:avLst/>
                </a:prstGeom>
                <a:gradFill flip="none" rotWithShape="1">
                  <a:gsLst>
                    <a:gs pos="0">
                      <a:schemeClr val="accent6">
                        <a:lumMod val="67000"/>
                      </a:schemeClr>
                    </a:gs>
                    <a:gs pos="48000">
                      <a:schemeClr val="accent6">
                        <a:lumMod val="97000"/>
                        <a:lumOff val="3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51" name="Flecha arriba y abajo 50">
                  <a:extLst>
                    <a:ext uri="{FF2B5EF4-FFF2-40B4-BE49-F238E27FC236}">
                      <a16:creationId xmlns:a16="http://schemas.microsoft.com/office/drawing/2014/main" id="{079FF8F3-C9CC-ABA8-1A43-9E4D6D84C902}"/>
                    </a:ext>
                  </a:extLst>
                </p:cNvPr>
                <p:cNvSpPr/>
                <p:nvPr/>
              </p:nvSpPr>
              <p:spPr>
                <a:xfrm rot="19944334" flipH="1">
                  <a:off x="5354573" y="2397974"/>
                  <a:ext cx="252000" cy="792000"/>
                </a:xfrm>
                <a:prstGeom prst="upDownArrow">
                  <a:avLst/>
                </a:prstGeom>
                <a:gradFill flip="none" rotWithShape="1">
                  <a:gsLst>
                    <a:gs pos="0">
                      <a:schemeClr val="accent6">
                        <a:lumMod val="67000"/>
                      </a:schemeClr>
                    </a:gs>
                    <a:gs pos="48000">
                      <a:schemeClr val="accent6">
                        <a:lumMod val="97000"/>
                        <a:lumOff val="3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53" name="Flecha abajo 52">
                  <a:extLst>
                    <a:ext uri="{FF2B5EF4-FFF2-40B4-BE49-F238E27FC236}">
                      <a16:creationId xmlns:a16="http://schemas.microsoft.com/office/drawing/2014/main" id="{D8E15BA6-4D23-C4B0-3084-72FECA209CAB}"/>
                    </a:ext>
                  </a:extLst>
                </p:cNvPr>
                <p:cNvSpPr/>
                <p:nvPr/>
              </p:nvSpPr>
              <p:spPr>
                <a:xfrm rot="12492993">
                  <a:off x="4419540" y="2397171"/>
                  <a:ext cx="252000" cy="792000"/>
                </a:xfrm>
                <a:prstGeom prst="downArrow">
                  <a:avLst/>
                </a:prstGeom>
                <a:gradFill flip="none" rotWithShape="1">
                  <a:gsLst>
                    <a:gs pos="0">
                      <a:schemeClr val="accent6">
                        <a:lumMod val="67000"/>
                      </a:schemeClr>
                    </a:gs>
                    <a:gs pos="48000">
                      <a:schemeClr val="accent6">
                        <a:lumMod val="97000"/>
                        <a:lumOff val="3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54" name="Flecha abajo 53">
                  <a:extLst>
                    <a:ext uri="{FF2B5EF4-FFF2-40B4-BE49-F238E27FC236}">
                      <a16:creationId xmlns:a16="http://schemas.microsoft.com/office/drawing/2014/main" id="{6E291A14-D5B4-7FA8-6FE6-77453AF5692C}"/>
                    </a:ext>
                  </a:extLst>
                </p:cNvPr>
                <p:cNvSpPr/>
                <p:nvPr/>
              </p:nvSpPr>
              <p:spPr>
                <a:xfrm rot="14473039">
                  <a:off x="2986658" y="1990944"/>
                  <a:ext cx="255600" cy="1620000"/>
                </a:xfrm>
                <a:prstGeom prst="downArrow">
                  <a:avLst/>
                </a:prstGeom>
                <a:gradFill flip="none" rotWithShape="1">
                  <a:gsLst>
                    <a:gs pos="0">
                      <a:schemeClr val="accent6">
                        <a:lumMod val="67000"/>
                      </a:schemeClr>
                    </a:gs>
                    <a:gs pos="48000">
                      <a:schemeClr val="accent6">
                        <a:lumMod val="97000"/>
                        <a:lumOff val="3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FDCB67DF-C044-DAF8-1B93-A8B5329F8D20}"/>
                  </a:ext>
                </a:extLst>
              </p:cNvPr>
              <p:cNvSpPr txBox="1"/>
              <p:nvPr/>
            </p:nvSpPr>
            <p:spPr>
              <a:xfrm>
                <a:off x="5511135" y="958174"/>
                <a:ext cx="10525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5421313" algn="l"/>
                  </a:tabLst>
                </a:pPr>
                <a:r>
                  <a:rPr lang="es-MX" sz="2400" dirty="0">
                    <a:solidFill>
                      <a:schemeClr val="accent6">
                        <a:lumMod val="50000"/>
                      </a:schemeClr>
                    </a:solidFill>
                    <a:latin typeface="Agency FB" panose="020B0503020202020204" pitchFamily="34" charset="77"/>
                  </a:rPr>
                  <a:t>¿Dónde?</a:t>
                </a:r>
              </a:p>
            </p:txBody>
          </p:sp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0139FB92-D4F1-2039-4DA4-BC0104F8DD31}"/>
                  </a:ext>
                </a:extLst>
              </p:cNvPr>
              <p:cNvSpPr txBox="1"/>
              <p:nvPr/>
            </p:nvSpPr>
            <p:spPr>
              <a:xfrm>
                <a:off x="5948219" y="1388854"/>
                <a:ext cx="12383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5421313" algn="l"/>
                  </a:tabLst>
                </a:pPr>
                <a:r>
                  <a:rPr lang="es-MX" sz="2400" dirty="0">
                    <a:solidFill>
                      <a:schemeClr val="accent6">
                        <a:lumMod val="50000"/>
                      </a:schemeClr>
                    </a:solidFill>
                    <a:latin typeface="Agency FB" panose="020B0503020202020204" pitchFamily="34" charset="77"/>
                  </a:rPr>
                  <a:t>¿Cuándo?</a:t>
                </a:r>
              </a:p>
            </p:txBody>
          </p:sp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1FDAB12B-F4FA-B26F-7A8A-9A797C2A7248}"/>
                  </a:ext>
                </a:extLst>
              </p:cNvPr>
              <p:cNvSpPr txBox="1"/>
              <p:nvPr/>
            </p:nvSpPr>
            <p:spPr>
              <a:xfrm>
                <a:off x="6382248" y="1839355"/>
                <a:ext cx="1489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5421313" algn="l"/>
                  </a:tabLst>
                </a:pPr>
                <a:r>
                  <a:rPr lang="es-MX" sz="2400" dirty="0">
                    <a:solidFill>
                      <a:schemeClr val="accent6">
                        <a:lumMod val="50000"/>
                      </a:schemeClr>
                    </a:solidFill>
                    <a:latin typeface="Agency FB" panose="020B0503020202020204" pitchFamily="34" charset="77"/>
                  </a:rPr>
                  <a:t>¿Cuánto?</a:t>
                </a:r>
              </a:p>
            </p:txBody>
          </p:sp>
          <p:grpSp>
            <p:nvGrpSpPr>
              <p:cNvPr id="37" name="Grupo 36">
                <a:extLst>
                  <a:ext uri="{FF2B5EF4-FFF2-40B4-BE49-F238E27FC236}">
                    <a16:creationId xmlns:a16="http://schemas.microsoft.com/office/drawing/2014/main" id="{A7BA5CE3-4C83-2F1F-9C7F-64B5DC2E6F3D}"/>
                  </a:ext>
                </a:extLst>
              </p:cNvPr>
              <p:cNvGrpSpPr/>
              <p:nvPr/>
            </p:nvGrpSpPr>
            <p:grpSpPr>
              <a:xfrm>
                <a:off x="5295055" y="1357391"/>
                <a:ext cx="1219036" cy="241300"/>
                <a:chOff x="5272598" y="1388854"/>
                <a:chExt cx="1219036" cy="241300"/>
              </a:xfrm>
            </p:grpSpPr>
            <p:cxnSp>
              <p:nvCxnSpPr>
                <p:cNvPr id="32" name="Conector recto 31">
                  <a:extLst>
                    <a:ext uri="{FF2B5EF4-FFF2-40B4-BE49-F238E27FC236}">
                      <a16:creationId xmlns:a16="http://schemas.microsoft.com/office/drawing/2014/main" id="{9FB775F6-ABAB-A10D-B223-F7A7D5066105}"/>
                    </a:ext>
                  </a:extLst>
                </p:cNvPr>
                <p:cNvCxnSpPr/>
                <p:nvPr/>
              </p:nvCxnSpPr>
              <p:spPr>
                <a:xfrm>
                  <a:off x="5518489" y="1388854"/>
                  <a:ext cx="973145" cy="0"/>
                </a:xfrm>
                <a:prstGeom prst="line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ector recto 32">
                  <a:extLst>
                    <a:ext uri="{FF2B5EF4-FFF2-40B4-BE49-F238E27FC236}">
                      <a16:creationId xmlns:a16="http://schemas.microsoft.com/office/drawing/2014/main" id="{269F548F-A098-BB7A-4E25-F3AC8A84A8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25398" y="1388854"/>
                  <a:ext cx="193091" cy="180187"/>
                </a:xfrm>
                <a:prstGeom prst="line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Elipse 35">
                  <a:extLst>
                    <a:ext uri="{FF2B5EF4-FFF2-40B4-BE49-F238E27FC236}">
                      <a16:creationId xmlns:a16="http://schemas.microsoft.com/office/drawing/2014/main" id="{BF8E17EF-FC94-F7D5-56DA-7D82B2FABEBA}"/>
                    </a:ext>
                  </a:extLst>
                </p:cNvPr>
                <p:cNvSpPr/>
                <p:nvPr/>
              </p:nvSpPr>
              <p:spPr>
                <a:xfrm>
                  <a:off x="5272598" y="1540773"/>
                  <a:ext cx="89381" cy="89381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grpSp>
            <p:nvGrpSpPr>
              <p:cNvPr id="38" name="Grupo 37">
                <a:extLst>
                  <a:ext uri="{FF2B5EF4-FFF2-40B4-BE49-F238E27FC236}">
                    <a16:creationId xmlns:a16="http://schemas.microsoft.com/office/drawing/2014/main" id="{9A4375A6-C77D-26BC-207B-86E7EA0A7749}"/>
                  </a:ext>
                </a:extLst>
              </p:cNvPr>
              <p:cNvGrpSpPr/>
              <p:nvPr/>
            </p:nvGrpSpPr>
            <p:grpSpPr>
              <a:xfrm>
                <a:off x="5764502" y="1790098"/>
                <a:ext cx="1219036" cy="241300"/>
                <a:chOff x="5272598" y="1388854"/>
                <a:chExt cx="1219036" cy="241300"/>
              </a:xfrm>
            </p:grpSpPr>
            <p:cxnSp>
              <p:nvCxnSpPr>
                <p:cNvPr id="41" name="Conector recto 40">
                  <a:extLst>
                    <a:ext uri="{FF2B5EF4-FFF2-40B4-BE49-F238E27FC236}">
                      <a16:creationId xmlns:a16="http://schemas.microsoft.com/office/drawing/2014/main" id="{4E702D4E-77EF-9670-BCD3-42F9897374B2}"/>
                    </a:ext>
                  </a:extLst>
                </p:cNvPr>
                <p:cNvCxnSpPr/>
                <p:nvPr/>
              </p:nvCxnSpPr>
              <p:spPr>
                <a:xfrm>
                  <a:off x="5518489" y="1388854"/>
                  <a:ext cx="973145" cy="0"/>
                </a:xfrm>
                <a:prstGeom prst="line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Conector recto 42">
                  <a:extLst>
                    <a:ext uri="{FF2B5EF4-FFF2-40B4-BE49-F238E27FC236}">
                      <a16:creationId xmlns:a16="http://schemas.microsoft.com/office/drawing/2014/main" id="{111788B2-FDD8-261E-F251-12EBAB831C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25398" y="1388854"/>
                  <a:ext cx="193091" cy="180187"/>
                </a:xfrm>
                <a:prstGeom prst="line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Elipse 43">
                  <a:extLst>
                    <a:ext uri="{FF2B5EF4-FFF2-40B4-BE49-F238E27FC236}">
                      <a16:creationId xmlns:a16="http://schemas.microsoft.com/office/drawing/2014/main" id="{336EA6FF-1D67-26F4-BA1E-A9124F0E087F}"/>
                    </a:ext>
                  </a:extLst>
                </p:cNvPr>
                <p:cNvSpPr/>
                <p:nvPr/>
              </p:nvSpPr>
              <p:spPr>
                <a:xfrm>
                  <a:off x="5272598" y="1540773"/>
                  <a:ext cx="89381" cy="89381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grpSp>
            <p:nvGrpSpPr>
              <p:cNvPr id="45" name="Grupo 44">
                <a:extLst>
                  <a:ext uri="{FF2B5EF4-FFF2-40B4-BE49-F238E27FC236}">
                    <a16:creationId xmlns:a16="http://schemas.microsoft.com/office/drawing/2014/main" id="{D3F6395B-033A-64C7-E400-7E499BA6A584}"/>
                  </a:ext>
                </a:extLst>
              </p:cNvPr>
              <p:cNvGrpSpPr/>
              <p:nvPr/>
            </p:nvGrpSpPr>
            <p:grpSpPr>
              <a:xfrm>
                <a:off x="6184962" y="2243216"/>
                <a:ext cx="1541890" cy="241300"/>
                <a:chOff x="5272598" y="1388854"/>
                <a:chExt cx="1541890" cy="241300"/>
              </a:xfrm>
            </p:grpSpPr>
            <p:cxnSp>
              <p:nvCxnSpPr>
                <p:cNvPr id="46" name="Conector recto 45">
                  <a:extLst>
                    <a:ext uri="{FF2B5EF4-FFF2-40B4-BE49-F238E27FC236}">
                      <a16:creationId xmlns:a16="http://schemas.microsoft.com/office/drawing/2014/main" id="{B034F6E4-D9AC-0211-11AF-94F3928FD999}"/>
                    </a:ext>
                  </a:extLst>
                </p:cNvPr>
                <p:cNvCxnSpPr/>
                <p:nvPr/>
              </p:nvCxnSpPr>
              <p:spPr>
                <a:xfrm>
                  <a:off x="5518488" y="1388854"/>
                  <a:ext cx="1296000" cy="0"/>
                </a:xfrm>
                <a:prstGeom prst="line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Conector recto 46">
                  <a:extLst>
                    <a:ext uri="{FF2B5EF4-FFF2-40B4-BE49-F238E27FC236}">
                      <a16:creationId xmlns:a16="http://schemas.microsoft.com/office/drawing/2014/main" id="{0383B6E2-971A-1515-4ADC-EE1B1DC2AF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25398" y="1388854"/>
                  <a:ext cx="193091" cy="180187"/>
                </a:xfrm>
                <a:prstGeom prst="line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Elipse 47">
                  <a:extLst>
                    <a:ext uri="{FF2B5EF4-FFF2-40B4-BE49-F238E27FC236}">
                      <a16:creationId xmlns:a16="http://schemas.microsoft.com/office/drawing/2014/main" id="{90F416F0-621A-A585-72DD-D66A3F6033BD}"/>
                    </a:ext>
                  </a:extLst>
                </p:cNvPr>
                <p:cNvSpPr/>
                <p:nvPr/>
              </p:nvSpPr>
              <p:spPr>
                <a:xfrm>
                  <a:off x="5272598" y="1540773"/>
                  <a:ext cx="89381" cy="89381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F0BDCE4-D348-6425-5D3B-1A2651E7E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884084" y="4973683"/>
              <a:ext cx="4645790" cy="13083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9653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>
            <a:extLst>
              <a:ext uri="{FF2B5EF4-FFF2-40B4-BE49-F238E27FC236}">
                <a16:creationId xmlns:a16="http://schemas.microsoft.com/office/drawing/2014/main" id="{469FFD62-964A-E758-F2A6-75E6261917BF}"/>
              </a:ext>
            </a:extLst>
          </p:cNvPr>
          <p:cNvGrpSpPr/>
          <p:nvPr/>
        </p:nvGrpSpPr>
        <p:grpSpPr>
          <a:xfrm rot="5400000">
            <a:off x="1443274" y="-1528047"/>
            <a:ext cx="1076960" cy="4096838"/>
            <a:chOff x="383" y="2031"/>
            <a:chExt cx="1696" cy="8429"/>
          </a:xfrm>
        </p:grpSpPr>
        <p:sp>
          <p:nvSpPr>
            <p:cNvPr id="5" name="Google Shape;124;p6">
              <a:extLst>
                <a:ext uri="{FF2B5EF4-FFF2-40B4-BE49-F238E27FC236}">
                  <a16:creationId xmlns:a16="http://schemas.microsoft.com/office/drawing/2014/main" id="{9E9001E2-CEFB-6C8C-A822-4C6835978566}"/>
                </a:ext>
              </a:extLst>
            </p:cNvPr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propuesta</a:t>
              </a:r>
              <a:b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¿CÓMO FUNCIONA</a:t>
              </a: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?</a:t>
              </a:r>
              <a:endParaRPr lang="en-US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>
              <a:extLst>
                <a:ext uri="{FF2B5EF4-FFF2-40B4-BE49-F238E27FC236}">
                  <a16:creationId xmlns:a16="http://schemas.microsoft.com/office/drawing/2014/main" id="{C8CB44FF-EA71-FFF3-1E0C-F0F04B07DCA2}"/>
                </a:ext>
              </a:extLst>
            </p:cNvPr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sp>
        <p:nvSpPr>
          <p:cNvPr id="9" name="Freeform 10">
            <a:extLst>
              <a:ext uri="{FF2B5EF4-FFF2-40B4-BE49-F238E27FC236}">
                <a16:creationId xmlns:a16="http://schemas.microsoft.com/office/drawing/2014/main" id="{1179705E-913C-7B53-AB34-0762E06C2BE1}"/>
              </a:ext>
            </a:extLst>
          </p:cNvPr>
          <p:cNvSpPr/>
          <p:nvPr/>
        </p:nvSpPr>
        <p:spPr>
          <a:xfrm>
            <a:off x="8117471" y="4588320"/>
            <a:ext cx="2519109" cy="2060513"/>
          </a:xfrm>
          <a:custGeom>
            <a:avLst/>
            <a:gdLst/>
            <a:ahLst/>
            <a:cxnLst/>
            <a:rect l="l" t="t" r="r" b="b"/>
            <a:pathLst>
              <a:path w="5071170" h="4158359">
                <a:moveTo>
                  <a:pt x="0" y="0"/>
                </a:moveTo>
                <a:lnTo>
                  <a:pt x="5071170" y="0"/>
                </a:lnTo>
                <a:lnTo>
                  <a:pt x="5071170" y="4158359"/>
                </a:lnTo>
                <a:lnTo>
                  <a:pt x="0" y="4158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B2ED2C40-6533-DDA6-E99B-FB7BA0105970}"/>
              </a:ext>
            </a:extLst>
          </p:cNvPr>
          <p:cNvSpPr/>
          <p:nvPr/>
        </p:nvSpPr>
        <p:spPr>
          <a:xfrm>
            <a:off x="7857537" y="2931666"/>
            <a:ext cx="2519109" cy="2060513"/>
          </a:xfrm>
          <a:custGeom>
            <a:avLst/>
            <a:gdLst/>
            <a:ahLst/>
            <a:cxnLst/>
            <a:rect l="l" t="t" r="r" b="b"/>
            <a:pathLst>
              <a:path w="5071170" h="4158359">
                <a:moveTo>
                  <a:pt x="0" y="0"/>
                </a:moveTo>
                <a:lnTo>
                  <a:pt x="5071170" y="0"/>
                </a:lnTo>
                <a:lnTo>
                  <a:pt x="5071170" y="4158359"/>
                </a:lnTo>
                <a:lnTo>
                  <a:pt x="0" y="4158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26" name="Freeform 15">
            <a:extLst>
              <a:ext uri="{FF2B5EF4-FFF2-40B4-BE49-F238E27FC236}">
                <a16:creationId xmlns:a16="http://schemas.microsoft.com/office/drawing/2014/main" id="{11DF875D-E8A2-66D0-441F-505A58C79862}"/>
              </a:ext>
            </a:extLst>
          </p:cNvPr>
          <p:cNvSpPr/>
          <p:nvPr/>
        </p:nvSpPr>
        <p:spPr>
          <a:xfrm>
            <a:off x="9791713" y="-596862"/>
            <a:ext cx="2372754" cy="2718572"/>
          </a:xfrm>
          <a:custGeom>
            <a:avLst/>
            <a:gdLst/>
            <a:ahLst/>
            <a:cxnLst/>
            <a:rect l="l" t="t" r="r" b="b"/>
            <a:pathLst>
              <a:path w="4776546" h="5316504">
                <a:moveTo>
                  <a:pt x="0" y="0"/>
                </a:moveTo>
                <a:lnTo>
                  <a:pt x="4776546" y="0"/>
                </a:lnTo>
                <a:lnTo>
                  <a:pt x="4776546" y="5316504"/>
                </a:lnTo>
                <a:lnTo>
                  <a:pt x="0" y="53165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D143A217-436E-6088-C87E-98C8DCD96972}"/>
              </a:ext>
            </a:extLst>
          </p:cNvPr>
          <p:cNvGrpSpPr/>
          <p:nvPr/>
        </p:nvGrpSpPr>
        <p:grpSpPr>
          <a:xfrm>
            <a:off x="8371429" y="2062884"/>
            <a:ext cx="5867084" cy="4752765"/>
            <a:chOff x="12473494" y="3436388"/>
            <a:chExt cx="8619235" cy="7346049"/>
          </a:xfrm>
        </p:grpSpPr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020D51AF-C6A4-1BEF-175F-055D47D65C6C}"/>
                </a:ext>
              </a:extLst>
            </p:cNvPr>
            <p:cNvSpPr/>
            <p:nvPr/>
          </p:nvSpPr>
          <p:spPr>
            <a:xfrm>
              <a:off x="12771615" y="3436388"/>
              <a:ext cx="5387607" cy="6961839"/>
            </a:xfrm>
            <a:custGeom>
              <a:avLst/>
              <a:gdLst/>
              <a:ahLst/>
              <a:cxnLst/>
              <a:rect l="l" t="t" r="r" b="b"/>
              <a:pathLst>
                <a:path w="15164141" h="9701494">
                  <a:moveTo>
                    <a:pt x="0" y="0"/>
                  </a:moveTo>
                  <a:lnTo>
                    <a:pt x="15164142" y="0"/>
                  </a:lnTo>
                  <a:lnTo>
                    <a:pt x="15164142" y="9701494"/>
                  </a:lnTo>
                  <a:lnTo>
                    <a:pt x="0" y="970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88000"/>
              </a:blip>
              <a:stretch>
                <a:fillRect l="-5648" t="-27418" r="-106991" b="-12260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036056E6-3DB8-BFEF-DA12-488C90EC6CCF}"/>
                </a:ext>
              </a:extLst>
            </p:cNvPr>
            <p:cNvSpPr/>
            <p:nvPr/>
          </p:nvSpPr>
          <p:spPr>
            <a:xfrm>
              <a:off x="13156134" y="3442286"/>
              <a:ext cx="6367196" cy="4114800"/>
            </a:xfrm>
            <a:custGeom>
              <a:avLst/>
              <a:gdLst/>
              <a:ahLst/>
              <a:cxnLst/>
              <a:rect l="l" t="t" r="r" b="b"/>
              <a:pathLst>
                <a:path w="8489594" h="5486400">
                  <a:moveTo>
                    <a:pt x="0" y="0"/>
                  </a:moveTo>
                  <a:lnTo>
                    <a:pt x="8489594" y="0"/>
                  </a:lnTo>
                  <a:lnTo>
                    <a:pt x="8489594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4F4B7162-BFD2-9919-6490-3774AAA3A1C2}"/>
                </a:ext>
              </a:extLst>
            </p:cNvPr>
            <p:cNvSpPr/>
            <p:nvPr/>
          </p:nvSpPr>
          <p:spPr>
            <a:xfrm>
              <a:off x="12473494" y="5211775"/>
              <a:ext cx="5018049" cy="4114800"/>
            </a:xfrm>
            <a:custGeom>
              <a:avLst/>
              <a:gdLst/>
              <a:ahLst/>
              <a:cxnLst/>
              <a:rect l="l" t="t" r="r" b="b"/>
              <a:pathLst>
                <a:path w="6690732" h="5486400">
                  <a:moveTo>
                    <a:pt x="0" y="0"/>
                  </a:moveTo>
                  <a:lnTo>
                    <a:pt x="6690732" y="0"/>
                  </a:lnTo>
                  <a:lnTo>
                    <a:pt x="6690732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181A07CD-18A6-62A9-5004-26F1AE8B9569}"/>
                </a:ext>
              </a:extLst>
            </p:cNvPr>
            <p:cNvSpPr/>
            <p:nvPr/>
          </p:nvSpPr>
          <p:spPr>
            <a:xfrm flipH="1">
              <a:off x="15048451" y="5052248"/>
              <a:ext cx="4781486" cy="3920818"/>
            </a:xfrm>
            <a:custGeom>
              <a:avLst/>
              <a:gdLst/>
              <a:ahLst/>
              <a:cxnLst/>
              <a:rect l="l" t="t" r="r" b="b"/>
              <a:pathLst>
                <a:path w="6375314" h="5227757">
                  <a:moveTo>
                    <a:pt x="6375313" y="0"/>
                  </a:moveTo>
                  <a:lnTo>
                    <a:pt x="0" y="0"/>
                  </a:lnTo>
                  <a:lnTo>
                    <a:pt x="0" y="5227757"/>
                  </a:lnTo>
                  <a:lnTo>
                    <a:pt x="6375313" y="5227757"/>
                  </a:lnTo>
                  <a:lnTo>
                    <a:pt x="6375313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E85DE553-6DAF-49DA-BBDF-DDA1FF733BFC}"/>
                </a:ext>
              </a:extLst>
            </p:cNvPr>
            <p:cNvSpPr/>
            <p:nvPr/>
          </p:nvSpPr>
          <p:spPr>
            <a:xfrm flipH="1">
              <a:off x="16244295" y="6723325"/>
              <a:ext cx="3803379" cy="3118770"/>
            </a:xfrm>
            <a:custGeom>
              <a:avLst/>
              <a:gdLst/>
              <a:ahLst/>
              <a:cxnLst/>
              <a:rect l="l" t="t" r="r" b="b"/>
              <a:pathLst>
                <a:path w="5071170" h="4158359">
                  <a:moveTo>
                    <a:pt x="5071170" y="0"/>
                  </a:moveTo>
                  <a:lnTo>
                    <a:pt x="0" y="0"/>
                  </a:lnTo>
                  <a:lnTo>
                    <a:pt x="0" y="4158359"/>
                  </a:lnTo>
                  <a:lnTo>
                    <a:pt x="5071170" y="4158359"/>
                  </a:lnTo>
                  <a:lnTo>
                    <a:pt x="507117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53DB39CA-251F-2F5B-2DDC-67ED10203F27}"/>
                </a:ext>
              </a:extLst>
            </p:cNvPr>
            <p:cNvSpPr/>
            <p:nvPr/>
          </p:nvSpPr>
          <p:spPr>
            <a:xfrm flipH="1">
              <a:off x="17289351" y="4662543"/>
              <a:ext cx="3803378" cy="3118769"/>
            </a:xfrm>
            <a:custGeom>
              <a:avLst/>
              <a:gdLst/>
              <a:ahLst/>
              <a:cxnLst/>
              <a:rect l="l" t="t" r="r" b="b"/>
              <a:pathLst>
                <a:path w="5071170" h="4158359">
                  <a:moveTo>
                    <a:pt x="5071170" y="0"/>
                  </a:moveTo>
                  <a:lnTo>
                    <a:pt x="0" y="0"/>
                  </a:lnTo>
                  <a:lnTo>
                    <a:pt x="0" y="4158359"/>
                  </a:lnTo>
                  <a:lnTo>
                    <a:pt x="5071170" y="4158359"/>
                  </a:lnTo>
                  <a:lnTo>
                    <a:pt x="507117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257ACCA8-23C8-0379-D5C4-5E41D85EC516}"/>
                </a:ext>
              </a:extLst>
            </p:cNvPr>
            <p:cNvSpPr/>
            <p:nvPr/>
          </p:nvSpPr>
          <p:spPr>
            <a:xfrm>
              <a:off x="14605344" y="6667637"/>
              <a:ext cx="2551176" cy="4114800"/>
            </a:xfrm>
            <a:custGeom>
              <a:avLst/>
              <a:gdLst/>
              <a:ahLst/>
              <a:cxnLst/>
              <a:rect l="l" t="t" r="r" b="b"/>
              <a:pathLst>
                <a:path w="3401568" h="5486400">
                  <a:moveTo>
                    <a:pt x="0" y="0"/>
                  </a:moveTo>
                  <a:lnTo>
                    <a:pt x="3401568" y="0"/>
                  </a:lnTo>
                  <a:lnTo>
                    <a:pt x="3401568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35" name="Freeform 27">
            <a:extLst>
              <a:ext uri="{FF2B5EF4-FFF2-40B4-BE49-F238E27FC236}">
                <a16:creationId xmlns:a16="http://schemas.microsoft.com/office/drawing/2014/main" id="{27CBBE1E-76CE-7035-FD84-4D1BDF2FB19E}"/>
              </a:ext>
            </a:extLst>
          </p:cNvPr>
          <p:cNvSpPr/>
          <p:nvPr/>
        </p:nvSpPr>
        <p:spPr>
          <a:xfrm>
            <a:off x="-46151" y="2065430"/>
            <a:ext cx="8643182" cy="4494271"/>
          </a:xfrm>
          <a:custGeom>
            <a:avLst/>
            <a:gdLst/>
            <a:ahLst/>
            <a:cxnLst/>
            <a:rect l="l" t="t" r="r" b="b"/>
            <a:pathLst>
              <a:path w="15164141" h="9701494">
                <a:moveTo>
                  <a:pt x="0" y="0"/>
                </a:moveTo>
                <a:lnTo>
                  <a:pt x="15164141" y="0"/>
                </a:lnTo>
                <a:lnTo>
                  <a:pt x="15164141" y="9701494"/>
                </a:lnTo>
                <a:lnTo>
                  <a:pt x="0" y="97014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8000"/>
            </a:blip>
            <a:stretch>
              <a:fillRect l="-3545" t="-27375" r="-29900" b="-1207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7737362C-F4F6-1A1A-D55A-93EEBA451457}"/>
              </a:ext>
            </a:extLst>
          </p:cNvPr>
          <p:cNvGrpSpPr/>
          <p:nvPr/>
        </p:nvGrpSpPr>
        <p:grpSpPr>
          <a:xfrm>
            <a:off x="-80028" y="1708868"/>
            <a:ext cx="12376136" cy="395983"/>
            <a:chOff x="-277203" y="3054675"/>
            <a:chExt cx="18619881" cy="488625"/>
          </a:xfrm>
        </p:grpSpPr>
        <p:sp>
          <p:nvSpPr>
            <p:cNvPr id="62" name="Freeform 28">
              <a:extLst>
                <a:ext uri="{FF2B5EF4-FFF2-40B4-BE49-F238E27FC236}">
                  <a16:creationId xmlns:a16="http://schemas.microsoft.com/office/drawing/2014/main" id="{C9D70413-5141-AA76-D091-C3E987486497}"/>
                </a:ext>
              </a:extLst>
            </p:cNvPr>
            <p:cNvSpPr/>
            <p:nvPr/>
          </p:nvSpPr>
          <p:spPr>
            <a:xfrm>
              <a:off x="8915400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3" name="Freeform 28">
              <a:extLst>
                <a:ext uri="{FF2B5EF4-FFF2-40B4-BE49-F238E27FC236}">
                  <a16:creationId xmlns:a16="http://schemas.microsoft.com/office/drawing/2014/main" id="{AFA4E98A-A2B5-B606-E8D0-925B6E981F98}"/>
                </a:ext>
              </a:extLst>
            </p:cNvPr>
            <p:cNvSpPr/>
            <p:nvPr/>
          </p:nvSpPr>
          <p:spPr>
            <a:xfrm>
              <a:off x="16255264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4" name="Freeform 28">
              <a:extLst>
                <a:ext uri="{FF2B5EF4-FFF2-40B4-BE49-F238E27FC236}">
                  <a16:creationId xmlns:a16="http://schemas.microsoft.com/office/drawing/2014/main" id="{92301CE3-C367-A0BC-93DC-A68B29D38270}"/>
                </a:ext>
              </a:extLst>
            </p:cNvPr>
            <p:cNvSpPr/>
            <p:nvPr/>
          </p:nvSpPr>
          <p:spPr>
            <a:xfrm>
              <a:off x="14420298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5" name="Freeform 28">
              <a:extLst>
                <a:ext uri="{FF2B5EF4-FFF2-40B4-BE49-F238E27FC236}">
                  <a16:creationId xmlns:a16="http://schemas.microsoft.com/office/drawing/2014/main" id="{666B8163-692B-6873-ED0D-E9654E8FA9B9}"/>
                </a:ext>
              </a:extLst>
            </p:cNvPr>
            <p:cNvSpPr/>
            <p:nvPr/>
          </p:nvSpPr>
          <p:spPr>
            <a:xfrm>
              <a:off x="10750366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6" name="Freeform 28">
              <a:extLst>
                <a:ext uri="{FF2B5EF4-FFF2-40B4-BE49-F238E27FC236}">
                  <a16:creationId xmlns:a16="http://schemas.microsoft.com/office/drawing/2014/main" id="{042470E1-10AB-B7A4-6A33-3FB505864C82}"/>
                </a:ext>
              </a:extLst>
            </p:cNvPr>
            <p:cNvSpPr/>
            <p:nvPr/>
          </p:nvSpPr>
          <p:spPr>
            <a:xfrm>
              <a:off x="12585332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7" name="Freeform 28">
              <a:extLst>
                <a:ext uri="{FF2B5EF4-FFF2-40B4-BE49-F238E27FC236}">
                  <a16:creationId xmlns:a16="http://schemas.microsoft.com/office/drawing/2014/main" id="{15B99C84-2FA6-8A0F-C240-60BEF81D0549}"/>
                </a:ext>
              </a:extLst>
            </p:cNvPr>
            <p:cNvSpPr/>
            <p:nvPr/>
          </p:nvSpPr>
          <p:spPr>
            <a:xfrm>
              <a:off x="-277203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8" name="Freeform 28">
              <a:extLst>
                <a:ext uri="{FF2B5EF4-FFF2-40B4-BE49-F238E27FC236}">
                  <a16:creationId xmlns:a16="http://schemas.microsoft.com/office/drawing/2014/main" id="{4DC94CB3-B769-C3FE-1B60-D46CF73A8247}"/>
                </a:ext>
              </a:extLst>
            </p:cNvPr>
            <p:cNvSpPr/>
            <p:nvPr/>
          </p:nvSpPr>
          <p:spPr>
            <a:xfrm>
              <a:off x="7062661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9" name="Freeform 28">
              <a:extLst>
                <a:ext uri="{FF2B5EF4-FFF2-40B4-BE49-F238E27FC236}">
                  <a16:creationId xmlns:a16="http://schemas.microsoft.com/office/drawing/2014/main" id="{9E0B242C-4E49-C8ED-1182-5FE0EA9F1A47}"/>
                </a:ext>
              </a:extLst>
            </p:cNvPr>
            <p:cNvSpPr/>
            <p:nvPr/>
          </p:nvSpPr>
          <p:spPr>
            <a:xfrm>
              <a:off x="5227695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0" name="Freeform 28">
              <a:extLst>
                <a:ext uri="{FF2B5EF4-FFF2-40B4-BE49-F238E27FC236}">
                  <a16:creationId xmlns:a16="http://schemas.microsoft.com/office/drawing/2014/main" id="{8FA368F7-5E31-FDB4-59EF-167685490E9C}"/>
                </a:ext>
              </a:extLst>
            </p:cNvPr>
            <p:cNvSpPr/>
            <p:nvPr/>
          </p:nvSpPr>
          <p:spPr>
            <a:xfrm>
              <a:off x="1557763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1" name="Freeform 28">
              <a:extLst>
                <a:ext uri="{FF2B5EF4-FFF2-40B4-BE49-F238E27FC236}">
                  <a16:creationId xmlns:a16="http://schemas.microsoft.com/office/drawing/2014/main" id="{08832D12-1446-5C3B-55BF-E3797404DED5}"/>
                </a:ext>
              </a:extLst>
            </p:cNvPr>
            <p:cNvSpPr/>
            <p:nvPr/>
          </p:nvSpPr>
          <p:spPr>
            <a:xfrm>
              <a:off x="3392729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48CD5D60-83BE-36B4-3B13-8DB92F3D268C}"/>
              </a:ext>
            </a:extLst>
          </p:cNvPr>
          <p:cNvGrpSpPr/>
          <p:nvPr/>
        </p:nvGrpSpPr>
        <p:grpSpPr>
          <a:xfrm>
            <a:off x="8497272" y="1123042"/>
            <a:ext cx="186819" cy="5075286"/>
            <a:chOff x="12646566" y="2247900"/>
            <a:chExt cx="282062" cy="7681896"/>
          </a:xfrm>
        </p:grpSpPr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D0D46B03-46F5-5FDD-1F2F-A36D369CC97C}"/>
                </a:ext>
              </a:extLst>
            </p:cNvPr>
            <p:cNvSpPr/>
            <p:nvPr/>
          </p:nvSpPr>
          <p:spPr>
            <a:xfrm>
              <a:off x="12646566" y="2247900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9"/>
                  </a:lnTo>
                  <a:lnTo>
                    <a:pt x="0" y="590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41" name="Freeform 43">
              <a:extLst>
                <a:ext uri="{FF2B5EF4-FFF2-40B4-BE49-F238E27FC236}">
                  <a16:creationId xmlns:a16="http://schemas.microsoft.com/office/drawing/2014/main" id="{29672662-773D-456D-C579-90404A17DFBF}"/>
                </a:ext>
              </a:extLst>
            </p:cNvPr>
            <p:cNvSpPr/>
            <p:nvPr/>
          </p:nvSpPr>
          <p:spPr>
            <a:xfrm>
              <a:off x="12646566" y="4660899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52673D1F-CD85-109E-3B1D-AC10E89F53B2}"/>
                </a:ext>
              </a:extLst>
            </p:cNvPr>
            <p:cNvSpPr/>
            <p:nvPr/>
          </p:nvSpPr>
          <p:spPr>
            <a:xfrm>
              <a:off x="12646566" y="5465232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9"/>
                  </a:lnTo>
                  <a:lnTo>
                    <a:pt x="0" y="590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0" name="Freeform 45">
              <a:extLst>
                <a:ext uri="{FF2B5EF4-FFF2-40B4-BE49-F238E27FC236}">
                  <a16:creationId xmlns:a16="http://schemas.microsoft.com/office/drawing/2014/main" id="{F94DDCF5-5ABC-314D-6F3F-567595E0F631}"/>
                </a:ext>
              </a:extLst>
            </p:cNvPr>
            <p:cNvSpPr/>
            <p:nvPr/>
          </p:nvSpPr>
          <p:spPr>
            <a:xfrm>
              <a:off x="12646566" y="6269565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2C305FB0-3154-7035-288C-F6A0F65B2305}"/>
                </a:ext>
              </a:extLst>
            </p:cNvPr>
            <p:cNvSpPr/>
            <p:nvPr/>
          </p:nvSpPr>
          <p:spPr>
            <a:xfrm>
              <a:off x="12646566" y="7073898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9"/>
                  </a:lnTo>
                  <a:lnTo>
                    <a:pt x="0" y="590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EB510A46-958E-C7EF-145B-33D06596F2ED}"/>
                </a:ext>
              </a:extLst>
            </p:cNvPr>
            <p:cNvSpPr/>
            <p:nvPr/>
          </p:nvSpPr>
          <p:spPr>
            <a:xfrm>
              <a:off x="12646566" y="7878231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E2BDF220-1B1C-6BA2-44E7-85F68B5BE9C2}"/>
                </a:ext>
              </a:extLst>
            </p:cNvPr>
            <p:cNvSpPr/>
            <p:nvPr/>
          </p:nvSpPr>
          <p:spPr>
            <a:xfrm>
              <a:off x="12646566" y="8682564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4BF14730-FBDC-1626-7FFA-2DA38F764726}"/>
                </a:ext>
              </a:extLst>
            </p:cNvPr>
            <p:cNvSpPr/>
            <p:nvPr/>
          </p:nvSpPr>
          <p:spPr>
            <a:xfrm>
              <a:off x="12646566" y="9486900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8" name="Freeform 43">
              <a:extLst>
                <a:ext uri="{FF2B5EF4-FFF2-40B4-BE49-F238E27FC236}">
                  <a16:creationId xmlns:a16="http://schemas.microsoft.com/office/drawing/2014/main" id="{A705F460-E93D-8292-BA14-8737F04BDC3B}"/>
                </a:ext>
              </a:extLst>
            </p:cNvPr>
            <p:cNvSpPr/>
            <p:nvPr/>
          </p:nvSpPr>
          <p:spPr>
            <a:xfrm>
              <a:off x="12649200" y="3848100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61" name="Freeform 41">
              <a:extLst>
                <a:ext uri="{FF2B5EF4-FFF2-40B4-BE49-F238E27FC236}">
                  <a16:creationId xmlns:a16="http://schemas.microsoft.com/office/drawing/2014/main" id="{96B80D9C-1113-8197-A909-03C9F726D639}"/>
                </a:ext>
              </a:extLst>
            </p:cNvPr>
            <p:cNvSpPr/>
            <p:nvPr/>
          </p:nvSpPr>
          <p:spPr>
            <a:xfrm>
              <a:off x="12646566" y="3052233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39" name="Freeform 29">
            <a:extLst>
              <a:ext uri="{FF2B5EF4-FFF2-40B4-BE49-F238E27FC236}">
                <a16:creationId xmlns:a16="http://schemas.microsoft.com/office/drawing/2014/main" id="{23EFD3BC-160B-255D-70CC-B13820B76F25}"/>
              </a:ext>
            </a:extLst>
          </p:cNvPr>
          <p:cNvSpPr/>
          <p:nvPr/>
        </p:nvSpPr>
        <p:spPr>
          <a:xfrm>
            <a:off x="10437565" y="5986064"/>
            <a:ext cx="1771890" cy="654017"/>
          </a:xfrm>
          <a:custGeom>
            <a:avLst/>
            <a:gdLst/>
            <a:ahLst/>
            <a:cxnLst/>
            <a:rect l="l" t="t" r="r" b="b"/>
            <a:pathLst>
              <a:path w="4381984" h="1621468">
                <a:moveTo>
                  <a:pt x="0" y="0"/>
                </a:moveTo>
                <a:lnTo>
                  <a:pt x="4381984" y="0"/>
                </a:lnTo>
                <a:lnTo>
                  <a:pt x="4381984" y="1621468"/>
                </a:lnTo>
                <a:lnTo>
                  <a:pt x="0" y="162146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3A774B8F-4D0E-DFDE-4C8B-DC318FF50776}"/>
              </a:ext>
            </a:extLst>
          </p:cNvPr>
          <p:cNvSpPr/>
          <p:nvPr/>
        </p:nvSpPr>
        <p:spPr>
          <a:xfrm>
            <a:off x="-10759" y="1706082"/>
            <a:ext cx="8585117" cy="4849763"/>
          </a:xfrm>
          <a:prstGeom prst="rect">
            <a:avLst/>
          </a:prstGeom>
          <a:gradFill flip="none" rotWithShape="1">
            <a:gsLst>
              <a:gs pos="13000">
                <a:schemeClr val="bg1"/>
              </a:gs>
              <a:gs pos="66000">
                <a:schemeClr val="bg1">
                  <a:alpha val="4917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973341F-DD53-4467-13F0-14FD22106189}"/>
              </a:ext>
            </a:extLst>
          </p:cNvPr>
          <p:cNvSpPr txBox="1"/>
          <p:nvPr/>
        </p:nvSpPr>
        <p:spPr>
          <a:xfrm>
            <a:off x="4636108" y="975377"/>
            <a:ext cx="3780202" cy="5401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s-MX" sz="3000" b="1" dirty="0">
                <a:latin typeface="Agency FB" panose="020B0503020202020204" pitchFamily="34" charset="77"/>
                <a:cs typeface="Segoe UI" panose="020B0502040204020203" pitchFamily="34" charset="0"/>
              </a:rPr>
              <a:t>Selección del cultivo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latin typeface="Agency FB" panose="020B0503020202020204" pitchFamily="34" charset="77"/>
                <a:cs typeface="Segoe UI" panose="020B0502040204020203" pitchFamily="34" charset="0"/>
              </a:rPr>
              <a:t>Fecha de siembra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Ficha técnica del cultivo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Características del suelo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Plan de riego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Fase de crecimiento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Necesidades hídricas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Condiciones agroclimáticas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Realizar el riego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Monitoreo y control</a:t>
            </a:r>
          </a:p>
        </p:txBody>
      </p:sp>
      <p:sp>
        <p:nvSpPr>
          <p:cNvPr id="30" name="Freeform 26">
            <a:extLst>
              <a:ext uri="{FF2B5EF4-FFF2-40B4-BE49-F238E27FC236}">
                <a16:creationId xmlns:a16="http://schemas.microsoft.com/office/drawing/2014/main" id="{0A3326EB-6690-E263-4ECF-25026AC78677}"/>
              </a:ext>
            </a:extLst>
          </p:cNvPr>
          <p:cNvSpPr/>
          <p:nvPr/>
        </p:nvSpPr>
        <p:spPr>
          <a:xfrm>
            <a:off x="3360265" y="624516"/>
            <a:ext cx="984859" cy="1499849"/>
          </a:xfrm>
          <a:custGeom>
            <a:avLst/>
            <a:gdLst/>
            <a:ahLst/>
            <a:cxnLst/>
            <a:rect l="l" t="t" r="r" b="b"/>
            <a:pathLst>
              <a:path w="1662395" h="2538007">
                <a:moveTo>
                  <a:pt x="0" y="0"/>
                </a:moveTo>
                <a:lnTo>
                  <a:pt x="1662395" y="0"/>
                </a:lnTo>
                <a:lnTo>
                  <a:pt x="1662395" y="2538007"/>
                </a:lnTo>
                <a:lnTo>
                  <a:pt x="0" y="253800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85" name="Grupo 84">
            <a:extLst>
              <a:ext uri="{FF2B5EF4-FFF2-40B4-BE49-F238E27FC236}">
                <a16:creationId xmlns:a16="http://schemas.microsoft.com/office/drawing/2014/main" id="{4D0D8437-762D-3B75-5A56-C401F0BBDA8C}"/>
              </a:ext>
            </a:extLst>
          </p:cNvPr>
          <p:cNvGrpSpPr/>
          <p:nvPr/>
        </p:nvGrpSpPr>
        <p:grpSpPr>
          <a:xfrm>
            <a:off x="135088" y="2677705"/>
            <a:ext cx="4240715" cy="3205072"/>
            <a:chOff x="135088" y="2677705"/>
            <a:chExt cx="4240715" cy="3205072"/>
          </a:xfrm>
        </p:grpSpPr>
        <p:grpSp>
          <p:nvGrpSpPr>
            <p:cNvPr id="86" name="Grupo 85">
              <a:extLst>
                <a:ext uri="{FF2B5EF4-FFF2-40B4-BE49-F238E27FC236}">
                  <a16:creationId xmlns:a16="http://schemas.microsoft.com/office/drawing/2014/main" id="{FC012302-1E36-E335-2146-14D71553379F}"/>
                </a:ext>
              </a:extLst>
            </p:cNvPr>
            <p:cNvGrpSpPr/>
            <p:nvPr/>
          </p:nvGrpSpPr>
          <p:grpSpPr>
            <a:xfrm>
              <a:off x="135088" y="4139127"/>
              <a:ext cx="4240715" cy="1743650"/>
              <a:chOff x="-50663" y="3956601"/>
              <a:chExt cx="4240715" cy="1743650"/>
            </a:xfrm>
          </p:grpSpPr>
          <p:pic>
            <p:nvPicPr>
              <p:cNvPr id="92" name="Imagen 91">
                <a:extLst>
                  <a:ext uri="{FF2B5EF4-FFF2-40B4-BE49-F238E27FC236}">
                    <a16:creationId xmlns:a16="http://schemas.microsoft.com/office/drawing/2014/main" id="{3AB4F4C0-A180-EEB4-30BA-A5922C6821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screen"/>
              <a:srcRect t="51614" r="49213"/>
              <a:stretch>
                <a:fillRect/>
              </a:stretch>
            </p:blipFill>
            <p:spPr>
              <a:xfrm>
                <a:off x="-50663" y="4672144"/>
                <a:ext cx="2427733" cy="1028107"/>
              </a:xfrm>
              <a:prstGeom prst="rect">
                <a:avLst/>
              </a:prstGeom>
            </p:spPr>
          </p:pic>
          <p:pic>
            <p:nvPicPr>
              <p:cNvPr id="93" name="Imagen 92">
                <a:extLst>
                  <a:ext uri="{FF2B5EF4-FFF2-40B4-BE49-F238E27FC236}">
                    <a16:creationId xmlns:a16="http://schemas.microsoft.com/office/drawing/2014/main" id="{7F06E810-A0C2-29D2-E46E-31F318D961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screen"/>
              <a:srcRect l="50633" t="12412" r="7503" b="9100"/>
              <a:stretch>
                <a:fillRect/>
              </a:stretch>
            </p:blipFill>
            <p:spPr>
              <a:xfrm>
                <a:off x="2357939" y="3956601"/>
                <a:ext cx="1832113" cy="1526761"/>
              </a:xfrm>
              <a:prstGeom prst="rect">
                <a:avLst/>
              </a:prstGeom>
            </p:spPr>
          </p:pic>
        </p:grpSp>
        <p:grpSp>
          <p:nvGrpSpPr>
            <p:cNvPr id="87" name="Grupo 86">
              <a:extLst>
                <a:ext uri="{FF2B5EF4-FFF2-40B4-BE49-F238E27FC236}">
                  <a16:creationId xmlns:a16="http://schemas.microsoft.com/office/drawing/2014/main" id="{85AD81CF-28DE-E97C-A29E-D355D6207BA8}"/>
                </a:ext>
              </a:extLst>
            </p:cNvPr>
            <p:cNvGrpSpPr/>
            <p:nvPr/>
          </p:nvGrpSpPr>
          <p:grpSpPr>
            <a:xfrm>
              <a:off x="924755" y="2677705"/>
              <a:ext cx="2543864" cy="1753658"/>
              <a:chOff x="4123139" y="1364830"/>
              <a:chExt cx="4110728" cy="2435275"/>
            </a:xfrm>
          </p:grpSpPr>
          <p:pic>
            <p:nvPicPr>
              <p:cNvPr id="88" name="Imagen 87">
                <a:extLst>
                  <a:ext uri="{FF2B5EF4-FFF2-40B4-BE49-F238E27FC236}">
                    <a16:creationId xmlns:a16="http://schemas.microsoft.com/office/drawing/2014/main" id="{7E015855-C725-9B1D-EC93-3431E586DB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 rot="630127">
                <a:off x="7106001" y="1531940"/>
                <a:ext cx="1127866" cy="226816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9" name="Imagen 88">
                <a:extLst>
                  <a:ext uri="{FF2B5EF4-FFF2-40B4-BE49-F238E27FC236}">
                    <a16:creationId xmlns:a16="http://schemas.microsoft.com/office/drawing/2014/main" id="{F2F00AB3-F531-4261-E6AE-C1F0CF60DF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 rot="251537">
                <a:off x="6248533" y="1385878"/>
                <a:ext cx="1223836" cy="2269093"/>
              </a:xfrm>
              <a:prstGeom prst="rect">
                <a:avLst/>
              </a:prstGeom>
            </p:spPr>
          </p:pic>
          <p:pic>
            <p:nvPicPr>
              <p:cNvPr id="90" name="Imagen 89">
                <a:extLst>
                  <a:ext uri="{FF2B5EF4-FFF2-40B4-BE49-F238E27FC236}">
                    <a16:creationId xmlns:a16="http://schemas.microsoft.com/office/drawing/2014/main" id="{1137A74C-72BB-62EB-80CD-F83286ACBB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 rot="21334614">
                <a:off x="5215803" y="1364830"/>
                <a:ext cx="1234209" cy="2268165"/>
              </a:xfrm>
              <a:prstGeom prst="rect">
                <a:avLst/>
              </a:prstGeom>
            </p:spPr>
          </p:pic>
          <p:pic>
            <p:nvPicPr>
              <p:cNvPr id="91" name="Imagen 90">
                <a:extLst>
                  <a:ext uri="{FF2B5EF4-FFF2-40B4-BE49-F238E27FC236}">
                    <a16:creationId xmlns:a16="http://schemas.microsoft.com/office/drawing/2014/main" id="{F8201553-AE5D-D75F-1240-3D4C46758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 rot="20912277">
                <a:off x="4123139" y="1471894"/>
                <a:ext cx="1305582" cy="226816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1998157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87228">
            <a:off x="9433661" y="736103"/>
            <a:ext cx="2740364" cy="565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" name="Google Shape;123;p6"/>
          <p:cNvGrpSpPr/>
          <p:nvPr/>
        </p:nvGrpSpPr>
        <p:grpSpPr>
          <a:xfrm rot="5400000">
            <a:off x="2828307" y="-2769557"/>
            <a:ext cx="1508125" cy="7008459"/>
            <a:chOff x="381" y="1301"/>
            <a:chExt cx="2375" cy="8931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2878" y="4560"/>
              <a:ext cx="8894" cy="237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propuesta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ADAPTACIÓN A LAS NECESIDADES DEL PRODUCTOR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286CD6C-F937-C85F-3AF7-B6003B70A876}"/>
              </a:ext>
            </a:extLst>
          </p:cNvPr>
          <p:cNvGrpSpPr/>
          <p:nvPr/>
        </p:nvGrpSpPr>
        <p:grpSpPr>
          <a:xfrm>
            <a:off x="1026941" y="1131487"/>
            <a:ext cx="6590640" cy="5488636"/>
            <a:chOff x="1026941" y="1131487"/>
            <a:chExt cx="6590640" cy="5488636"/>
          </a:xfrm>
        </p:grpSpPr>
        <p:grpSp>
          <p:nvGrpSpPr>
            <p:cNvPr id="21" name="Grupo 20"/>
            <p:cNvGrpSpPr/>
            <p:nvPr/>
          </p:nvGrpSpPr>
          <p:grpSpPr>
            <a:xfrm>
              <a:off x="1026941" y="1272451"/>
              <a:ext cx="6590640" cy="5347672"/>
              <a:chOff x="1026941" y="1272451"/>
              <a:chExt cx="6590640" cy="5347672"/>
            </a:xfrm>
          </p:grpSpPr>
          <p:grpSp>
            <p:nvGrpSpPr>
              <p:cNvPr id="17" name="Grupo 16"/>
              <p:cNvGrpSpPr/>
              <p:nvPr/>
            </p:nvGrpSpPr>
            <p:grpSpPr>
              <a:xfrm>
                <a:off x="1067434" y="1272451"/>
                <a:ext cx="6550147" cy="5347672"/>
                <a:chOff x="1067434" y="1328723"/>
                <a:chExt cx="6550147" cy="5347672"/>
              </a:xfrm>
            </p:grpSpPr>
            <p:sp>
              <p:nvSpPr>
                <p:cNvPr id="16" name="CuadroTexto 15"/>
                <p:cNvSpPr txBox="1"/>
                <p:nvPr/>
              </p:nvSpPr>
              <p:spPr>
                <a:xfrm>
                  <a:off x="1603717" y="2429078"/>
                  <a:ext cx="6013864" cy="424731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tabLst>
                      <a:tab pos="2525395" algn="l"/>
                    </a:tabLst>
                  </a:pPr>
                  <a:r>
                    <a:rPr lang="es-MX" sz="2400" i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PivotControl	Pv66</a:t>
                  </a:r>
                </a:p>
                <a:p>
                  <a:pPr>
                    <a:tabLst>
                      <a:tab pos="2566670" algn="l"/>
                      <a:tab pos="3865245" algn="l"/>
                      <a:tab pos="4966970" algn="l"/>
                      <a:tab pos="5106670" algn="l"/>
                    </a:tabLst>
                  </a:pPr>
                  <a:endParaRPr lang="es-MX" sz="2400" i="1" dirty="0">
                    <a:solidFill>
                      <a:srgbClr val="115E21"/>
                    </a:solidFill>
                    <a:latin typeface="Agency FB" panose="020B0503020202020204" pitchFamily="34" charset="0"/>
                  </a:endParaRPr>
                </a:p>
                <a:p>
                  <a:pPr>
                    <a:tabLst>
                      <a:tab pos="2566670" algn="l"/>
                      <a:tab pos="3865245" algn="l"/>
                      <a:tab pos="4966970" algn="l"/>
                      <a:tab pos="5106670" algn="l"/>
                    </a:tabLst>
                  </a:pPr>
                  <a:endParaRPr lang="es-MX" sz="2400" i="1" dirty="0">
                    <a:solidFill>
                      <a:srgbClr val="115E21"/>
                    </a:solidFill>
                    <a:latin typeface="Agency FB" panose="020B0503020202020204" pitchFamily="34" charset="0"/>
                  </a:endParaRPr>
                </a:p>
                <a:p>
                  <a:pPr>
                    <a:tabLst>
                      <a:tab pos="2566670" algn="l"/>
                      <a:tab pos="3865245" algn="l"/>
                      <a:tab pos="4966970" algn="l"/>
                      <a:tab pos="5106670" algn="l"/>
                    </a:tabLst>
                  </a:pPr>
                  <a:endParaRPr lang="es-MX" sz="1800" i="1" dirty="0">
                    <a:solidFill>
                      <a:srgbClr val="115E21"/>
                    </a:solidFill>
                    <a:latin typeface="Agency FB" panose="020B0503020202020204" pitchFamily="34" charset="0"/>
                  </a:endParaRPr>
                </a:p>
                <a:p>
                  <a:pPr>
                    <a:tabLst>
                      <a:tab pos="2566670" algn="l"/>
                      <a:tab pos="3865245" algn="l"/>
                      <a:tab pos="4966970" algn="l"/>
                      <a:tab pos="5106670" algn="l"/>
                    </a:tabLst>
                  </a:pPr>
                  <a:endParaRPr lang="es-MX" sz="2400" i="1" dirty="0">
                    <a:solidFill>
                      <a:srgbClr val="115E21"/>
                    </a:solidFill>
                    <a:latin typeface="Agency FB" panose="020B0503020202020204" pitchFamily="34" charset="0"/>
                  </a:endParaRPr>
                </a:p>
                <a:p>
                  <a:pPr>
                    <a:tabLst>
                      <a:tab pos="2566670" algn="l"/>
                      <a:tab pos="3865245" algn="l"/>
                      <a:tab pos="4966970" algn="l"/>
                      <a:tab pos="5106670" algn="l"/>
                    </a:tabLst>
                  </a:pPr>
                  <a:r>
                    <a:rPr lang="es-MX" sz="2400" i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DripControl	AG15	AG7	AG3</a:t>
                  </a:r>
                </a:p>
                <a:p>
                  <a:pPr>
                    <a:tabLst>
                      <a:tab pos="2566670" algn="l"/>
                      <a:tab pos="3865245" algn="l"/>
                      <a:tab pos="4966970" algn="l"/>
                      <a:tab pos="5106670" algn="l"/>
                    </a:tabLst>
                  </a:pPr>
                  <a:endParaRPr lang="es-MX" sz="2400" i="1" dirty="0">
                    <a:solidFill>
                      <a:srgbClr val="115E21"/>
                    </a:solidFill>
                    <a:latin typeface="Agency FB" panose="020B0503020202020204" pitchFamily="34" charset="0"/>
                  </a:endParaRPr>
                </a:p>
                <a:p>
                  <a:pPr>
                    <a:tabLst>
                      <a:tab pos="1282700" algn="l"/>
                      <a:tab pos="2301875" algn="l"/>
                    </a:tabLst>
                  </a:pPr>
                  <a:endParaRPr lang="es-MX" sz="2400" i="1" dirty="0">
                    <a:solidFill>
                      <a:srgbClr val="115E21"/>
                    </a:solidFill>
                    <a:latin typeface="Agency FB" panose="020B0503020202020204" pitchFamily="34" charset="0"/>
                  </a:endParaRPr>
                </a:p>
                <a:p>
                  <a:pPr>
                    <a:tabLst>
                      <a:tab pos="1282700" algn="l"/>
                      <a:tab pos="2301875" algn="l"/>
                    </a:tabLst>
                  </a:pPr>
                  <a:endParaRPr lang="es-MX" sz="2400" i="1" dirty="0">
                    <a:solidFill>
                      <a:srgbClr val="115E21"/>
                    </a:solidFill>
                    <a:latin typeface="Agency FB" panose="020B0503020202020204" pitchFamily="34" charset="0"/>
                  </a:endParaRPr>
                </a:p>
                <a:p>
                  <a:pPr>
                    <a:tabLst>
                      <a:tab pos="1282700" algn="l"/>
                      <a:tab pos="2301875" algn="l"/>
                    </a:tabLst>
                  </a:pPr>
                  <a:endParaRPr lang="es-MX" sz="900" i="1" dirty="0">
                    <a:solidFill>
                      <a:srgbClr val="115E21"/>
                    </a:solidFill>
                    <a:latin typeface="Agency FB" panose="020B0503020202020204" pitchFamily="34" charset="0"/>
                  </a:endParaRPr>
                </a:p>
                <a:p>
                  <a:pPr>
                    <a:tabLst>
                      <a:tab pos="1282700" algn="l"/>
                      <a:tab pos="2301875" algn="l"/>
                    </a:tabLst>
                  </a:pPr>
                  <a:endParaRPr lang="es-MX" sz="2400" i="1" dirty="0">
                    <a:solidFill>
                      <a:srgbClr val="115E21"/>
                    </a:solidFill>
                    <a:latin typeface="Agency FB" panose="020B0503020202020204" pitchFamily="34" charset="0"/>
                  </a:endParaRPr>
                </a:p>
                <a:p>
                  <a:pPr>
                    <a:tabLst>
                      <a:tab pos="2525395" algn="l"/>
                      <a:tab pos="3543300" algn="l"/>
                    </a:tabLst>
                  </a:pPr>
                  <a:r>
                    <a:rPr lang="es-MX" sz="2400" i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PumpControl	Pc01	Pc02</a:t>
                  </a:r>
                </a:p>
              </p:txBody>
            </p:sp>
            <p:pic>
              <p:nvPicPr>
                <p:cNvPr id="9" name="Imagen 8"/>
                <p:cNvPicPr>
                  <a:picLocks noChangeAspect="1"/>
                </p:cNvPicPr>
                <p:nvPr/>
              </p:nvPicPr>
              <p:blipFill rotWithShape="1">
                <a:blip r:embed="rId4" cstate="screen"/>
                <a:srcRect l="2186" t="51811" r="50635" b="12721"/>
                <a:stretch>
                  <a:fillRect/>
                </a:stretch>
              </p:blipFill>
              <p:spPr>
                <a:xfrm rot="21292599">
                  <a:off x="3865438" y="2921210"/>
                  <a:ext cx="3440390" cy="1149684"/>
                </a:xfrm>
                <a:prstGeom prst="rect">
                  <a:avLst/>
                </a:prstGeom>
              </p:spPr>
            </p:pic>
            <p:pic>
              <p:nvPicPr>
                <p:cNvPr id="11" name="Imagen 10"/>
                <p:cNvPicPr>
                  <a:picLocks noChangeAspect="1"/>
                </p:cNvPicPr>
                <p:nvPr/>
              </p:nvPicPr>
              <p:blipFill>
                <a:blip r:embed="rId5" cstate="screen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1067434" y="2974149"/>
                  <a:ext cx="2604234" cy="1283888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pic>
              <p:nvPicPr>
                <p:cNvPr id="12" name="Imagen 11"/>
                <p:cNvPicPr>
                  <a:picLocks noChangeAspect="1"/>
                </p:cNvPicPr>
                <p:nvPr/>
              </p:nvPicPr>
              <p:blipFill rotWithShape="1">
                <a:blip r:embed="rId6" cstate="screen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>
                <a:xfrm>
                  <a:off x="1187743" y="1328723"/>
                  <a:ext cx="2086421" cy="1222774"/>
                </a:xfrm>
                <a:prstGeom prst="rect">
                  <a:avLst/>
                </a:prstGeom>
              </p:spPr>
            </p:pic>
            <p:pic>
              <p:nvPicPr>
                <p:cNvPr id="13" name="Imagen 12"/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1401122" y="4495720"/>
                  <a:ext cx="2028493" cy="1693792"/>
                </a:xfrm>
                <a:prstGeom prst="rect">
                  <a:avLst/>
                </a:prstGeom>
              </p:spPr>
            </p:pic>
            <p:pic>
              <p:nvPicPr>
                <p:cNvPr id="14" name="Imagen 13"/>
                <p:cNvPicPr>
                  <a:picLocks noChangeAspect="1"/>
                </p:cNvPicPr>
                <p:nvPr/>
              </p:nvPicPr>
              <p:blipFill rotWithShape="1">
                <a:blip r:embed="rId4" cstate="screen"/>
                <a:srcRect l="50051" t="13945" r="10071" b="7475"/>
                <a:stretch>
                  <a:fillRect/>
                </a:stretch>
              </p:blipFill>
              <p:spPr>
                <a:xfrm>
                  <a:off x="3897920" y="4197473"/>
                  <a:ext cx="2251178" cy="1971777"/>
                </a:xfrm>
                <a:prstGeom prst="rect">
                  <a:avLst/>
                </a:prstGeom>
              </p:spPr>
            </p:pic>
          </p:grpSp>
          <p:cxnSp>
            <p:nvCxnSpPr>
              <p:cNvPr id="19" name="Conector recto 18"/>
              <p:cNvCxnSpPr/>
              <p:nvPr/>
            </p:nvCxnSpPr>
            <p:spPr>
              <a:xfrm>
                <a:off x="1026941" y="2827606"/>
                <a:ext cx="6444000" cy="0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0" name="Conector recto 19"/>
              <p:cNvCxnSpPr/>
              <p:nvPr/>
            </p:nvCxnSpPr>
            <p:spPr>
              <a:xfrm>
                <a:off x="1026941" y="4571999"/>
                <a:ext cx="6444000" cy="0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pic>
          <p:nvPicPr>
            <p:cNvPr id="2" name="Imagen 55">
              <a:extLst>
                <a:ext uri="{FF2B5EF4-FFF2-40B4-BE49-F238E27FC236}">
                  <a16:creationId xmlns:a16="http://schemas.microsoft.com/office/drawing/2014/main" id="{4912AD5C-6E49-DBF8-9075-279BB11B8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172084">
              <a:off x="3581334" y="1131487"/>
              <a:ext cx="1543161" cy="14807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>
            <a:extLst>
              <a:ext uri="{FF2B5EF4-FFF2-40B4-BE49-F238E27FC236}">
                <a16:creationId xmlns:a16="http://schemas.microsoft.com/office/drawing/2014/main" id="{469FFD62-964A-E758-F2A6-75E6261917BF}"/>
              </a:ext>
            </a:extLst>
          </p:cNvPr>
          <p:cNvGrpSpPr/>
          <p:nvPr/>
        </p:nvGrpSpPr>
        <p:grpSpPr>
          <a:xfrm rot="5400000">
            <a:off x="2071221" y="-2155994"/>
            <a:ext cx="1076960" cy="5352732"/>
            <a:chOff x="383" y="2031"/>
            <a:chExt cx="1696" cy="8429"/>
          </a:xfrm>
        </p:grpSpPr>
        <p:sp>
          <p:nvSpPr>
            <p:cNvPr id="5" name="Google Shape;124;p6">
              <a:extLst>
                <a:ext uri="{FF2B5EF4-FFF2-40B4-BE49-F238E27FC236}">
                  <a16:creationId xmlns:a16="http://schemas.microsoft.com/office/drawing/2014/main" id="{9E9001E2-CEFB-6C8C-A822-4C6835978566}"/>
                </a:ext>
              </a:extLst>
            </p:cNvPr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Comercialización</a:t>
              </a:r>
              <a:b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INSTALACIÓN</a:t>
              </a:r>
              <a:endParaRPr lang="en-US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>
              <a:extLst>
                <a:ext uri="{FF2B5EF4-FFF2-40B4-BE49-F238E27FC236}">
                  <a16:creationId xmlns:a16="http://schemas.microsoft.com/office/drawing/2014/main" id="{C8CB44FF-EA71-FFF3-1E0C-F0F04B07DCA2}"/>
                </a:ext>
              </a:extLst>
            </p:cNvPr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912DB81-376D-17BA-E785-4F5A088219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12269" y="1058852"/>
            <a:ext cx="4367461" cy="4437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365710-87C6-5754-91DC-EE104E948E55}"/>
              </a:ext>
            </a:extLst>
          </p:cNvPr>
          <p:cNvSpPr txBox="1"/>
          <p:nvPr/>
        </p:nvSpPr>
        <p:spPr>
          <a:xfrm>
            <a:off x="3189510" y="5799148"/>
            <a:ext cx="58129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600" b="1" i="1" dirty="0">
                <a:solidFill>
                  <a:srgbClr val="115E21"/>
                </a:solidFill>
                <a:latin typeface="Agency FB" panose="020B0503020202020204" pitchFamily="34" charset="0"/>
              </a:rPr>
              <a:t>https://dta-agricola.web.app</a:t>
            </a:r>
          </a:p>
        </p:txBody>
      </p:sp>
    </p:spTree>
    <p:extLst>
      <p:ext uri="{BB962C8B-B14F-4D97-AF65-F5344CB8AC3E}">
        <p14:creationId xmlns:p14="http://schemas.microsoft.com/office/powerpoint/2010/main" val="3163719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053A9A-E355-A6B4-413E-E69376C5E72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12268" y="1058852"/>
            <a:ext cx="4390877" cy="4437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" name="Google Shape;123;p6">
            <a:extLst>
              <a:ext uri="{FF2B5EF4-FFF2-40B4-BE49-F238E27FC236}">
                <a16:creationId xmlns:a16="http://schemas.microsoft.com/office/drawing/2014/main" id="{469FFD62-964A-E758-F2A6-75E6261917BF}"/>
              </a:ext>
            </a:extLst>
          </p:cNvPr>
          <p:cNvGrpSpPr/>
          <p:nvPr/>
        </p:nvGrpSpPr>
        <p:grpSpPr>
          <a:xfrm rot="5400000">
            <a:off x="2071221" y="-2155994"/>
            <a:ext cx="1076960" cy="5352732"/>
            <a:chOff x="383" y="2031"/>
            <a:chExt cx="1696" cy="8429"/>
          </a:xfrm>
        </p:grpSpPr>
        <p:sp>
          <p:nvSpPr>
            <p:cNvPr id="5" name="Google Shape;124;p6">
              <a:extLst>
                <a:ext uri="{FF2B5EF4-FFF2-40B4-BE49-F238E27FC236}">
                  <a16:creationId xmlns:a16="http://schemas.microsoft.com/office/drawing/2014/main" id="{9E9001E2-CEFB-6C8C-A822-4C6835978566}"/>
                </a:ext>
              </a:extLst>
            </p:cNvPr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Comercialización</a:t>
              </a:r>
              <a:b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PERMISOS DE ACCESO</a:t>
              </a:r>
              <a:endParaRPr lang="en-US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>
              <a:extLst>
                <a:ext uri="{FF2B5EF4-FFF2-40B4-BE49-F238E27FC236}">
                  <a16:creationId xmlns:a16="http://schemas.microsoft.com/office/drawing/2014/main" id="{C8CB44FF-EA71-FFF3-1E0C-F0F04B07DCA2}"/>
                </a:ext>
              </a:extLst>
            </p:cNvPr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0365710-87C6-5754-91DC-EE104E948E55}"/>
              </a:ext>
            </a:extLst>
          </p:cNvPr>
          <p:cNvSpPr txBox="1"/>
          <p:nvPr/>
        </p:nvSpPr>
        <p:spPr>
          <a:xfrm>
            <a:off x="2668644" y="5799148"/>
            <a:ext cx="68547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600" b="1" i="1" dirty="0">
                <a:solidFill>
                  <a:srgbClr val="115E21"/>
                </a:solidFill>
                <a:latin typeface="Agency FB" panose="020B0503020202020204" pitchFamily="34" charset="0"/>
              </a:rPr>
              <a:t>https://forms.gle/Tf7J5AQsuVr3zyeWA</a:t>
            </a:r>
          </a:p>
        </p:txBody>
      </p:sp>
    </p:spTree>
    <p:extLst>
      <p:ext uri="{BB962C8B-B14F-4D97-AF65-F5344CB8AC3E}">
        <p14:creationId xmlns:p14="http://schemas.microsoft.com/office/powerpoint/2010/main" val="957305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12412</TotalTime>
  <Words>2112</Words>
  <Application>Microsoft Office PowerPoint</Application>
  <PresentationFormat>Widescreen</PresentationFormat>
  <Paragraphs>249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Wingdings</vt:lpstr>
      <vt:lpstr>Mistral</vt:lpstr>
      <vt:lpstr>Quattrocento Sans</vt:lpstr>
      <vt:lpstr>Arial</vt:lpstr>
      <vt:lpstr>Agency FB</vt:lpstr>
      <vt:lpstr>Segoe UI</vt:lpstr>
      <vt:lpstr>Calibri</vt:lpstr>
      <vt:lpstr>Bradley Hand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Cosme Ernesto Santiesteban Toca</dc:creator>
  <cp:lastModifiedBy>Cosme Ernesto Santiesteban Toca</cp:lastModifiedBy>
  <cp:revision>202</cp:revision>
  <dcterms:created xsi:type="dcterms:W3CDTF">2019-10-25T01:32:00Z</dcterms:created>
  <dcterms:modified xsi:type="dcterms:W3CDTF">2024-10-05T11:04:21Z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2058-11.2.0.9070</vt:lpwstr>
  </property>
</Properties>
</file>